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7" r:id="rId4"/>
    <p:sldId id="258" r:id="rId5"/>
    <p:sldId id="261" r:id="rId6"/>
    <p:sldId id="262" r:id="rId7"/>
    <p:sldId id="263" r:id="rId8"/>
    <p:sldId id="264" r:id="rId9"/>
    <p:sldId id="265" r:id="rId10"/>
    <p:sldId id="266" r:id="rId11"/>
    <p:sldId id="267" r:id="rId12"/>
    <p:sldId id="268" r:id="rId13"/>
    <p:sldId id="269" r:id="rId14"/>
    <p:sldId id="272" r:id="rId15"/>
    <p:sldId id="271" r:id="rId16"/>
    <p:sldId id="273" r:id="rId17"/>
    <p:sldId id="274" r:id="rId18"/>
    <p:sldId id="276" r:id="rId19"/>
    <p:sldId id="277" r:id="rId20"/>
    <p:sldId id="278" r:id="rId21"/>
    <p:sldId id="279" r:id="rId22"/>
    <p:sldId id="280" r:id="rId23"/>
    <p:sldId id="281" r:id="rId24"/>
    <p:sldId id="283" r:id="rId25"/>
    <p:sldId id="284" r:id="rId26"/>
    <p:sldId id="285" r:id="rId27"/>
    <p:sldId id="286" r:id="rId28"/>
    <p:sldId id="287" r:id="rId29"/>
    <p:sldId id="288" r:id="rId30"/>
    <p:sldId id="289" r:id="rId31"/>
    <p:sldId id="297" r:id="rId32"/>
    <p:sldId id="290" r:id="rId33"/>
    <p:sldId id="291" r:id="rId34"/>
    <p:sldId id="292" r:id="rId35"/>
    <p:sldId id="293" r:id="rId36"/>
    <p:sldId id="294" r:id="rId37"/>
    <p:sldId id="296" r:id="rId38"/>
    <p:sldId id="298" r:id="rId39"/>
    <p:sldId id="300" r:id="rId40"/>
    <p:sldId id="299" r:id="rId41"/>
    <p:sldId id="301" r:id="rId42"/>
    <p:sldId id="302" r:id="rId43"/>
    <p:sldId id="303" r:id="rId44"/>
    <p:sldId id="304" r:id="rId45"/>
    <p:sldId id="30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36"/>
    <p:restoredTop sz="96327"/>
  </p:normalViewPr>
  <p:slideViewPr>
    <p:cSldViewPr snapToGrid="0" snapToObjects="1">
      <p:cViewPr varScale="1">
        <p:scale>
          <a:sx n="173" d="100"/>
          <a:sy n="173" d="100"/>
        </p:scale>
        <p:origin x="216"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3/26/20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3/26/20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3/26/20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3/26/20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3/26/20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media.espora.org/mgoblin_media/media_entries/1633/Visualizing_Data.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hyperlink" Target="https://github.com/prefuse/Prefus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E5DB-7FA5-3D4D-B708-652AD04C1E90}"/>
              </a:ext>
            </a:extLst>
          </p:cNvPr>
          <p:cNvSpPr>
            <a:spLocks noGrp="1"/>
          </p:cNvSpPr>
          <p:nvPr>
            <p:ph type="ctrTitle"/>
          </p:nvPr>
        </p:nvSpPr>
        <p:spPr/>
        <p:txBody>
          <a:bodyPr/>
          <a:lstStyle/>
          <a:p>
            <a:r>
              <a:rPr lang="en-VN" dirty="0">
                <a:latin typeface="Tahoma" panose="020B0604030504040204" pitchFamily="34" charset="0"/>
                <a:ea typeface="Tahoma" panose="020B0604030504040204" pitchFamily="34" charset="0"/>
                <a:cs typeface="Tahoma" panose="020B0604030504040204" pitchFamily="34" charset="0"/>
              </a:rPr>
              <a:t>BÁO CÁO LÝ THUYẾT TRỰC QUAN HÓA </a:t>
            </a:r>
            <a:br>
              <a:rPr lang="en-VN" dirty="0">
                <a:latin typeface="Tahoma" panose="020B0604030504040204" pitchFamily="34" charset="0"/>
                <a:ea typeface="Tahoma" panose="020B0604030504040204" pitchFamily="34" charset="0"/>
                <a:cs typeface="Tahoma" panose="020B0604030504040204" pitchFamily="34" charset="0"/>
              </a:rPr>
            </a:br>
            <a:r>
              <a:rPr lang="en-VN" dirty="0">
                <a:latin typeface="Tahoma" panose="020B0604030504040204" pitchFamily="34" charset="0"/>
                <a:ea typeface="Tahoma" panose="020B0604030504040204" pitchFamily="34" charset="0"/>
                <a:cs typeface="Tahoma" panose="020B0604030504040204" pitchFamily="34" charset="0"/>
              </a:rPr>
              <a:t>DỮ LIỆU</a:t>
            </a:r>
          </a:p>
        </p:txBody>
      </p:sp>
      <p:sp>
        <p:nvSpPr>
          <p:cNvPr id="3" name="Subtitle 2">
            <a:extLst>
              <a:ext uri="{FF2B5EF4-FFF2-40B4-BE49-F238E27FC236}">
                <a16:creationId xmlns:a16="http://schemas.microsoft.com/office/drawing/2014/main" id="{B32671DD-B6B5-F346-9BE1-7BBCE2A42454}"/>
              </a:ext>
            </a:extLst>
          </p:cNvPr>
          <p:cNvSpPr>
            <a:spLocks noGrp="1"/>
          </p:cNvSpPr>
          <p:nvPr>
            <p:ph type="subTitle" idx="1"/>
          </p:nvPr>
        </p:nvSpPr>
        <p:spPr/>
        <p:txBody>
          <a:bodyPr/>
          <a:lstStyle/>
          <a:p>
            <a:r>
              <a:rPr lang="en-VN" dirty="0"/>
              <a:t>aaaasdsadwqgasdasdasNguy</a:t>
            </a:r>
          </a:p>
        </p:txBody>
      </p:sp>
      <p:sp>
        <p:nvSpPr>
          <p:cNvPr id="4" name="TextBox 3">
            <a:extLst>
              <a:ext uri="{FF2B5EF4-FFF2-40B4-BE49-F238E27FC236}">
                <a16:creationId xmlns:a16="http://schemas.microsoft.com/office/drawing/2014/main" id="{3989CD7E-3A8E-294D-8A2F-1BE19F1BB325}"/>
              </a:ext>
            </a:extLst>
          </p:cNvPr>
          <p:cNvSpPr txBox="1"/>
          <p:nvPr/>
        </p:nvSpPr>
        <p:spPr>
          <a:xfrm>
            <a:off x="7185085" y="5208090"/>
            <a:ext cx="2721258" cy="477054"/>
          </a:xfrm>
          <a:prstGeom prst="rect">
            <a:avLst/>
          </a:prstGeom>
          <a:noFill/>
        </p:spPr>
        <p:txBody>
          <a:bodyPr wrap="none" rtlCol="0">
            <a:spAutoFit/>
          </a:bodyPr>
          <a:lstStyle/>
          <a:p>
            <a:r>
              <a:rPr lang="en-VN" sz="2500" dirty="0">
                <a:latin typeface="Tahoma" panose="020B0604030504040204" pitchFamily="34" charset="0"/>
                <a:ea typeface="Tahoma" panose="020B0604030504040204" pitchFamily="34" charset="0"/>
                <a:cs typeface="Tahoma" panose="020B0604030504040204" pitchFamily="34" charset="0"/>
              </a:rPr>
              <a:t>Nguyễn Duy Poon</a:t>
            </a:r>
          </a:p>
        </p:txBody>
      </p:sp>
    </p:spTree>
    <p:extLst>
      <p:ext uri="{BB962C8B-B14F-4D97-AF65-F5344CB8AC3E}">
        <p14:creationId xmlns:p14="http://schemas.microsoft.com/office/powerpoint/2010/main" val="120226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AC6DAA2-1698-C941-8946-7CA01E2EEB47}"/>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INTERACT (TƯƠNG TÁC)</a:t>
            </a: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79ECBC9-373E-3C47-823D-91282C7E430F}"/>
              </a:ext>
            </a:extLst>
          </p:cNvPr>
          <p:cNvSpPr>
            <a:spLocks noGrp="1"/>
          </p:cNvSpPr>
          <p:nvPr>
            <p:ph idx="1"/>
          </p:nvPr>
        </p:nvSpPr>
        <p:spPr>
          <a:xfrm>
            <a:off x="648931" y="2548281"/>
            <a:ext cx="5122606" cy="3658689"/>
          </a:xfrm>
        </p:spPr>
        <p:txBody>
          <a:bodyPr>
            <a:normAutofit/>
          </a:bodyPr>
          <a:lstStyle/>
          <a:p>
            <a:pPr marL="0" indent="0">
              <a:buNone/>
            </a:pPr>
            <a:r>
              <a:rPr lang="vi-VN" dirty="0" err="1">
                <a:latin typeface="Tahoma" panose="020B0604030504040204" pitchFamily="34" charset="0"/>
                <a:ea typeface="Tahoma" panose="020B0604030504040204" pitchFamily="34" charset="0"/>
                <a:cs typeface="Tahoma" panose="020B0604030504040204" pitchFamily="34" charset="0"/>
              </a:rPr>
              <a:t>Thêm tương tác, cho phép người dùng kiểm soát hoặc khám phá dữ liệu.</a:t>
            </a:r>
          </a:p>
          <a:p>
            <a:pPr marL="0" indent="0">
              <a:buNone/>
            </a:pPr>
            <a:endParaRPr lang="vi-VN" dirty="0" err="1">
              <a:latin typeface="Tahoma" panose="020B0604030504040204" pitchFamily="34" charset="0"/>
              <a:ea typeface="Tahoma" panose="020B0604030504040204" pitchFamily="34" charset="0"/>
              <a:cs typeface="Tahoma" panose="020B0604030504040204" pitchFamily="34" charset="0"/>
            </a:endParaRPr>
          </a:p>
          <a:p>
            <a:pPr marL="0" indent="0">
              <a:buNone/>
            </a:pPr>
            <a:r>
              <a:rPr lang="vi-VN" dirty="0" err="1">
                <a:latin typeface="Tahoma" panose="020B0604030504040204" pitchFamily="34" charset="0"/>
                <a:ea typeface="Tahoma" panose="020B0604030504040204" pitchFamily="34" charset="0"/>
                <a:cs typeface="Tahoma" panose="020B0604030504040204" pitchFamily="34" charset="0"/>
              </a:rPr>
              <a:t>Tương tác có thể bao gồm những thứ như chọn một tập hợp con của dữ liệu hoặc thay đổi góc nhìn.</a:t>
            </a:r>
          </a:p>
          <a:p>
            <a:pPr marL="0" indent="0">
              <a:buNone/>
            </a:pPr>
            <a:endParaRPr lang="en-VN" dirty="0" err="1">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2936C796-23B9-D84A-AE88-1811F20355CF}"/>
              </a:ext>
            </a:extLst>
          </p:cNvPr>
          <p:cNvPicPr>
            <a:picLocks noChangeAspect="1"/>
          </p:cNvPicPr>
          <p:nvPr/>
        </p:nvPicPr>
        <p:blipFill>
          <a:blip r:embed="rId2"/>
          <a:stretch>
            <a:fillRect/>
          </a:stretch>
        </p:blipFill>
        <p:spPr>
          <a:xfrm>
            <a:off x="7343046" y="2402308"/>
            <a:ext cx="3785202" cy="1892601"/>
          </a:xfrm>
          <a:prstGeom prst="rect">
            <a:avLst/>
          </a:prstGeom>
        </p:spPr>
      </p:pic>
      <p:pic>
        <p:nvPicPr>
          <p:cNvPr id="6" name="Picture 5">
            <a:extLst>
              <a:ext uri="{FF2B5EF4-FFF2-40B4-BE49-F238E27FC236}">
                <a16:creationId xmlns:a16="http://schemas.microsoft.com/office/drawing/2014/main" id="{A515ABF1-6823-424C-B27A-9AE137A85936}"/>
              </a:ext>
            </a:extLst>
          </p:cNvPr>
          <p:cNvPicPr>
            <a:picLocks noChangeAspect="1"/>
          </p:cNvPicPr>
          <p:nvPr/>
        </p:nvPicPr>
        <p:blipFill>
          <a:blip r:embed="rId3"/>
          <a:stretch>
            <a:fillRect/>
          </a:stretch>
        </p:blipFill>
        <p:spPr>
          <a:xfrm>
            <a:off x="7343045" y="4591688"/>
            <a:ext cx="3785203" cy="1892602"/>
          </a:xfrm>
          <a:prstGeom prst="rect">
            <a:avLst/>
          </a:prstGeom>
        </p:spPr>
      </p:pic>
    </p:spTree>
    <p:extLst>
      <p:ext uri="{BB962C8B-B14F-4D97-AF65-F5344CB8AC3E}">
        <p14:creationId xmlns:p14="http://schemas.microsoft.com/office/powerpoint/2010/main" val="3628605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7E4204-E93C-417B-9ED0-F81552DE8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8E4A00-82CC-4AD0-B631-F820AEE4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463665DF-25B8-4EE2-8F85-921EF38BE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AC6DAA2-1698-C941-8946-7CA01E2EEB47}"/>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MỐI QUAN HỆ GIỮA CÁC BƯỚC</a:t>
            </a:r>
          </a:p>
        </p:txBody>
      </p:sp>
      <p:sp useBgFill="1">
        <p:nvSpPr>
          <p:cNvPr id="27" name="Freeform: Shape 26">
            <a:extLst>
              <a:ext uri="{FF2B5EF4-FFF2-40B4-BE49-F238E27FC236}">
                <a16:creationId xmlns:a16="http://schemas.microsoft.com/office/drawing/2014/main" id="{B3378DC2-950E-4B63-B833-32DE4719A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a:extLst>
              <a:ext uri="{FF2B5EF4-FFF2-40B4-BE49-F238E27FC236}">
                <a16:creationId xmlns:a16="http://schemas.microsoft.com/office/drawing/2014/main" id="{E19099A2-BC91-5E46-B100-6DF3CCB8077A}"/>
              </a:ext>
            </a:extLst>
          </p:cNvPr>
          <p:cNvPicPr>
            <a:picLocks noChangeAspect="1"/>
          </p:cNvPicPr>
          <p:nvPr/>
        </p:nvPicPr>
        <p:blipFill>
          <a:blip r:embed="rId2"/>
          <a:stretch>
            <a:fillRect/>
          </a:stretch>
        </p:blipFill>
        <p:spPr>
          <a:xfrm>
            <a:off x="1373139" y="3488605"/>
            <a:ext cx="9445722" cy="1771072"/>
          </a:xfrm>
          <a:prstGeom prst="rect">
            <a:avLst/>
          </a:prstGeom>
          <a:effectLst/>
        </p:spPr>
      </p:pic>
    </p:spTree>
    <p:extLst>
      <p:ext uri="{BB962C8B-B14F-4D97-AF65-F5344CB8AC3E}">
        <p14:creationId xmlns:p14="http://schemas.microsoft.com/office/powerpoint/2010/main" val="77409059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B7EB-B433-7A45-8D6B-F2E1A274E44E}"/>
              </a:ext>
            </a:extLst>
          </p:cNvPr>
          <p:cNvSpPr>
            <a:spLocks noGrp="1"/>
          </p:cNvSpPr>
          <p:nvPr>
            <p:ph type="title"/>
          </p:nvPr>
        </p:nvSpPr>
        <p:spPr/>
        <p:txBody>
          <a:bodyPr/>
          <a:lstStyle/>
          <a:p>
            <a:r>
              <a:rPr lang="en-VN">
                <a:latin typeface="Tahoma" panose="020B0604030504040204" pitchFamily="34" charset="0"/>
                <a:ea typeface="Tahoma" panose="020B0604030504040204" pitchFamily="34" charset="0"/>
                <a:cs typeface="Tahoma" panose="020B0604030504040204" pitchFamily="34" charset="0"/>
              </a:rPr>
              <a:t>2. CÁCH TRỰC QUAN HÓA DỮ</a:t>
            </a:r>
            <a:r>
              <a:rPr lang="en-VN" i="1">
                <a:latin typeface="Tahoma" panose="020B0604030504040204" pitchFamily="34" charset="0"/>
                <a:ea typeface="Tahoma" panose="020B0604030504040204" pitchFamily="34" charset="0"/>
                <a:cs typeface="Tahoma" panose="020B0604030504040204" pitchFamily="34" charset="0"/>
              </a:rPr>
              <a:t> </a:t>
            </a:r>
            <a:r>
              <a:rPr lang="en-VN">
                <a:latin typeface="Tahoma" panose="020B0604030504040204" pitchFamily="34" charset="0"/>
                <a:ea typeface="Tahoma" panose="020B0604030504040204" pitchFamily="34" charset="0"/>
                <a:cs typeface="Tahoma" panose="020B0604030504040204" pitchFamily="34" charset="0"/>
              </a:rPr>
              <a:t>LIỆU</a:t>
            </a:r>
          </a:p>
        </p:txBody>
      </p:sp>
      <p:sp>
        <p:nvSpPr>
          <p:cNvPr id="3" name="Content Placeholder 2">
            <a:extLst>
              <a:ext uri="{FF2B5EF4-FFF2-40B4-BE49-F238E27FC236}">
                <a16:creationId xmlns:a16="http://schemas.microsoft.com/office/drawing/2014/main" id="{859B704C-F2E3-EA4C-8002-18B7A161A4E7}"/>
              </a:ext>
            </a:extLst>
          </p:cNvPr>
          <p:cNvSpPr>
            <a:spLocks noGrp="1"/>
          </p:cNvSpPr>
          <p:nvPr>
            <p:ph idx="1"/>
          </p:nvPr>
        </p:nvSpPr>
        <p:spPr/>
        <p:txBody>
          <a:bodyPr numCol="1">
            <a:normAutofit fontScale="85000" lnSpcReduction="10000"/>
          </a:bodyPr>
          <a:lstStyle/>
          <a:p>
            <a:pPr marL="0" indent="0">
              <a:lnSpc>
                <a:spcPct val="150000"/>
              </a:lnSpc>
              <a:buNone/>
            </a:pPr>
            <a:r>
              <a:rPr lang="vi-VN" sz="1800" b="1">
                <a:latin typeface="Tahoma" panose="020B0604030504040204" pitchFamily="34" charset="0"/>
                <a:ea typeface="Tahoma" panose="020B0604030504040204" pitchFamily="34" charset="0"/>
                <a:cs typeface="Tahoma" panose="020B0604030504040204" pitchFamily="34" charset="0"/>
              </a:rPr>
              <a:t>Có 5 loại chính:</a:t>
            </a:r>
          </a:p>
          <a:p>
            <a:pPr>
              <a:lnSpc>
                <a:spcPct val="150000"/>
              </a:lnSpc>
            </a:pPr>
            <a:r>
              <a:rPr lang="en-US" sz="1800" b="1">
                <a:latin typeface="Tahoma" panose="020B0604030504040204" pitchFamily="34" charset="0"/>
                <a:ea typeface="Tahoma" panose="020B0604030504040204" pitchFamily="34" charset="0"/>
                <a:cs typeface="Tahoma" panose="020B0604030504040204" pitchFamily="34" charset="0"/>
              </a:rPr>
              <a:t>Comparison</a:t>
            </a:r>
            <a:r>
              <a:rPr lang="en-US" sz="1800">
                <a:latin typeface="Tahoma" panose="020B0604030504040204" pitchFamily="34" charset="0"/>
                <a:ea typeface="Tahoma" panose="020B0604030504040204" pitchFamily="34" charset="0"/>
                <a:cs typeface="Tahoma" panose="020B0604030504040204" pitchFamily="34" charset="0"/>
              </a:rPr>
              <a:t>:</a:t>
            </a:r>
            <a:r>
              <a:rPr lang="vi-VN" sz="1800">
                <a:latin typeface="Tahoma" panose="020B0604030504040204" pitchFamily="34" charset="0"/>
                <a:ea typeface="Tahoma" panose="020B0604030504040204" pitchFamily="34" charset="0"/>
                <a:cs typeface="Tahoma" panose="020B0604030504040204" pitchFamily="34" charset="0"/>
              </a:rPr>
              <a:t> nếu chúng ta muốn biết sự hơn kém giữa các đối tượng nghiên cứu.</a:t>
            </a:r>
          </a:p>
          <a:p>
            <a:pPr>
              <a:lnSpc>
                <a:spcPct val="150000"/>
              </a:lnSpc>
            </a:pPr>
            <a:r>
              <a:rPr lang="en-US" sz="1800" b="1">
                <a:latin typeface="Tahoma" panose="020B0604030504040204" pitchFamily="34" charset="0"/>
                <a:ea typeface="Tahoma" panose="020B0604030504040204" pitchFamily="34" charset="0"/>
                <a:cs typeface="Tahoma" panose="020B0604030504040204" pitchFamily="34" charset="0"/>
              </a:rPr>
              <a:t>Composition</a:t>
            </a:r>
            <a:r>
              <a:rPr lang="vi-VN" sz="1800">
                <a:latin typeface="Tahoma" panose="020B0604030504040204" pitchFamily="34" charset="0"/>
                <a:ea typeface="Tahoma" panose="020B0604030504040204" pitchFamily="34" charset="0"/>
                <a:cs typeface="Tahoma" panose="020B0604030504040204" pitchFamily="34" charset="0"/>
              </a:rPr>
              <a:t>: nếu chúng ta muốn biết cụ thể về từng thành phần cấu tạo nên một thứ gì đó, một nhóm, v.v và mỗi thành phần ấy chiếm tỷ lệ như thế nào.</a:t>
            </a:r>
          </a:p>
          <a:p>
            <a:pPr>
              <a:lnSpc>
                <a:spcPct val="150000"/>
              </a:lnSpc>
            </a:pPr>
            <a:r>
              <a:rPr lang="en-US" sz="1800" b="1">
                <a:latin typeface="Tahoma" panose="020B0604030504040204" pitchFamily="34" charset="0"/>
                <a:ea typeface="Tahoma" panose="020B0604030504040204" pitchFamily="34" charset="0"/>
                <a:cs typeface="Tahoma" panose="020B0604030504040204" pitchFamily="34" charset="0"/>
              </a:rPr>
              <a:t>Distribution</a:t>
            </a:r>
            <a:r>
              <a:rPr lang="vi-VN" sz="1800">
                <a:latin typeface="Tahoma" panose="020B0604030504040204" pitchFamily="34" charset="0"/>
                <a:ea typeface="Tahoma" panose="020B0604030504040204" pitchFamily="34" charset="0"/>
                <a:cs typeface="Tahoma" panose="020B0604030504040204" pitchFamily="34" charset="0"/>
              </a:rPr>
              <a:t>: nếu chúng ta muốn xem xét về phân phối dữ liệu, mức độ phân tán, mức độ tập trung của dữ liệu, hay xác định các điểm bất thường, giá trị ngoại lệ của dữ liệu.</a:t>
            </a:r>
          </a:p>
          <a:p>
            <a:pPr>
              <a:lnSpc>
                <a:spcPct val="150000"/>
              </a:lnSpc>
            </a:pPr>
            <a:r>
              <a:rPr lang="en-US" sz="1800" b="1">
                <a:latin typeface="Tahoma" panose="020B0604030504040204" pitchFamily="34" charset="0"/>
                <a:ea typeface="Tahoma" panose="020B0604030504040204" pitchFamily="34" charset="0"/>
                <a:cs typeface="Tahoma" panose="020B0604030504040204" pitchFamily="34" charset="0"/>
              </a:rPr>
              <a:t>Trend</a:t>
            </a:r>
            <a:r>
              <a:rPr lang="vi-VN" sz="1800">
                <a:latin typeface="Tahoma" panose="020B0604030504040204" pitchFamily="34" charset="0"/>
                <a:ea typeface="Tahoma" panose="020B0604030504040204" pitchFamily="34" charset="0"/>
                <a:cs typeface="Tahoma" panose="020B0604030504040204" pitchFamily="34" charset="0"/>
              </a:rPr>
              <a:t>: nếu chúng ta muốn tìm hiểu về xu hướng biến động của đối tượng nghiên cứu trong dữ liệu.</a:t>
            </a:r>
          </a:p>
          <a:p>
            <a:pPr>
              <a:lnSpc>
                <a:spcPct val="150000"/>
              </a:lnSpc>
            </a:pPr>
            <a:r>
              <a:rPr lang="en-US" sz="1800" b="1">
                <a:latin typeface="Tahoma" panose="020B0604030504040204" pitchFamily="34" charset="0"/>
                <a:ea typeface="Tahoma" panose="020B0604030504040204" pitchFamily="34" charset="0"/>
                <a:cs typeface="Tahoma" panose="020B0604030504040204" pitchFamily="34" charset="0"/>
              </a:rPr>
              <a:t>Relationship</a:t>
            </a:r>
            <a:r>
              <a:rPr lang="en-US" sz="1800">
                <a:latin typeface="Tahoma" panose="020B0604030504040204" pitchFamily="34" charset="0"/>
                <a:ea typeface="Tahoma" panose="020B0604030504040204" pitchFamily="34" charset="0"/>
                <a:cs typeface="Tahoma" panose="020B0604030504040204" pitchFamily="34" charset="0"/>
              </a:rPr>
              <a:t>/</a:t>
            </a:r>
            <a:r>
              <a:rPr lang="en-US" sz="1800" b="1">
                <a:latin typeface="Tahoma" panose="020B0604030504040204" pitchFamily="34" charset="0"/>
                <a:ea typeface="Tahoma" panose="020B0604030504040204" pitchFamily="34" charset="0"/>
                <a:cs typeface="Tahoma" panose="020B0604030504040204" pitchFamily="34" charset="0"/>
              </a:rPr>
              <a:t>Correlation</a:t>
            </a:r>
            <a:r>
              <a:rPr lang="vi-VN" sz="1800">
                <a:latin typeface="Tahoma" panose="020B0604030504040204" pitchFamily="34" charset="0"/>
                <a:ea typeface="Tahoma" panose="020B0604030504040204" pitchFamily="34" charset="0"/>
                <a:cs typeface="Tahoma" panose="020B0604030504040204" pitchFamily="34" charset="0"/>
              </a:rPr>
              <a:t>: nếu chúng ta muốn tìm hiểu về mối liên hệ, tương quan giữa 2 hay nhiều đối tượng nghiên cứu trong dữ liệu</a:t>
            </a:r>
            <a:endParaRPr lang="en-VN" sz="18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38884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BIỂU ĐỒ PHÂN TÁN</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3658689"/>
          </a:xfrm>
        </p:spPr>
        <p:txBody>
          <a:bodyPr>
            <a:normAutofit/>
          </a:bodyPr>
          <a:lstStyle/>
          <a:p>
            <a:pPr>
              <a:lnSpc>
                <a:spcPct val="120000"/>
              </a:lnSpc>
              <a:buClr>
                <a:schemeClr val="tx2"/>
              </a:buClr>
            </a:pPr>
            <a:r>
              <a:rPr lang="vi-VN">
                <a:latin typeface="Helvetica Neue" panose="02000503000000020004" pitchFamily="2" charset="0"/>
              </a:rPr>
              <a:t>Dữ liệu: 2 thuộc tính định lượng (giá trị)</a:t>
            </a:r>
          </a:p>
          <a:p>
            <a:pPr>
              <a:lnSpc>
                <a:spcPct val="120000"/>
              </a:lnSpc>
              <a:buClr>
                <a:schemeClr val="tx2"/>
              </a:buClr>
              <a:buFont typeface="Wingdings 3" pitchFamily="2" charset="2"/>
              <a:buChar char=""/>
            </a:pPr>
            <a:r>
              <a:rPr lang="vi-VN">
                <a:latin typeface="Helvetica Neue" panose="02000503000000020004" pitchFamily="2" charset="0"/>
              </a:rPr>
              <a:t>Kí hiệu: Điểm</a:t>
            </a:r>
          </a:p>
          <a:p>
            <a:pPr>
              <a:lnSpc>
                <a:spcPct val="120000"/>
              </a:lnSpc>
              <a:buClr>
                <a:schemeClr val="tx2"/>
              </a:buClr>
              <a:buFont typeface="Wingdings 3" pitchFamily="2" charset="2"/>
              <a:buChar char=""/>
            </a:pPr>
            <a:r>
              <a:rPr lang="vi-VN">
                <a:latin typeface="Helvetica Neue" panose="02000503000000020004" pitchFamily="2" charset="0"/>
              </a:rPr>
              <a:t>Cách thể hiện: Tọa độ trục x và trục y</a:t>
            </a:r>
          </a:p>
          <a:p>
            <a:pPr>
              <a:lnSpc>
                <a:spcPct val="120000"/>
              </a:lnSpc>
              <a:buClr>
                <a:schemeClr val="tx2"/>
              </a:buClr>
              <a:buFont typeface="Wingdings 3" pitchFamily="2" charset="2"/>
              <a:buChar char=""/>
            </a:pPr>
            <a:r>
              <a:rPr lang="vi-VN">
                <a:latin typeface="Helvetica Neue" panose="02000503000000020004" pitchFamily="2" charset="0"/>
              </a:rPr>
              <a:t>Mục đích: Tìm xu hướng, ngoại lệ, phân phối, tương quan, cụm.</a:t>
            </a:r>
          </a:p>
          <a:p>
            <a:pPr>
              <a:lnSpc>
                <a:spcPct val="120000"/>
              </a:lnSpc>
              <a:buClr>
                <a:schemeClr val="tx2"/>
              </a:buClr>
              <a:buFont typeface="Wingdings 3" pitchFamily="2" charset="2"/>
              <a:buChar char=""/>
            </a:pPr>
            <a:r>
              <a:rPr lang="vi-VN">
                <a:latin typeface="Helvetica Neue" panose="02000503000000020004" pitchFamily="2" charset="0"/>
              </a:rPr>
              <a:t>Khả năng mở rộng: Hàng trăm đơn vị dữ liệu.</a:t>
            </a:r>
          </a:p>
          <a:p>
            <a:pPr>
              <a:lnSpc>
                <a:spcPct val="120000"/>
              </a:lnSpc>
              <a:buClr>
                <a:schemeClr val="tx2"/>
              </a:buClr>
              <a:buFont typeface="Wingdings 3" pitchFamily="2" charset="2"/>
              <a:buChar char=""/>
            </a:pPr>
            <a:endParaRPr lang="en-VN"/>
          </a:p>
        </p:txBody>
      </p:sp>
      <p:pic>
        <p:nvPicPr>
          <p:cNvPr id="11" name="Picture 10" descr="A screenshot of a cell phone&#10;&#10;Description automatically generated">
            <a:extLst>
              <a:ext uri="{FF2B5EF4-FFF2-40B4-BE49-F238E27FC236}">
                <a16:creationId xmlns:a16="http://schemas.microsoft.com/office/drawing/2014/main" id="{A3FB27C1-6A2D-F542-8AEF-AAC247CCFE89}"/>
              </a:ext>
            </a:extLst>
          </p:cNvPr>
          <p:cNvPicPr>
            <a:picLocks noChangeAspect="1"/>
          </p:cNvPicPr>
          <p:nvPr/>
        </p:nvPicPr>
        <p:blipFill>
          <a:blip r:embed="rId2"/>
          <a:stretch>
            <a:fillRect/>
          </a:stretch>
        </p:blipFill>
        <p:spPr>
          <a:xfrm>
            <a:off x="6774106" y="1343718"/>
            <a:ext cx="3681863" cy="2278800"/>
          </a:xfrm>
          <a:prstGeom prst="rect">
            <a:avLst/>
          </a:prstGeom>
        </p:spPr>
      </p:pic>
      <p:pic>
        <p:nvPicPr>
          <p:cNvPr id="15" name="Picture 14" descr="A screenshot of a social media post&#10;&#10;Description automatically generated">
            <a:extLst>
              <a:ext uri="{FF2B5EF4-FFF2-40B4-BE49-F238E27FC236}">
                <a16:creationId xmlns:a16="http://schemas.microsoft.com/office/drawing/2014/main" id="{D4E5B37F-8238-5E48-9265-BBF347AE56FA}"/>
              </a:ext>
            </a:extLst>
          </p:cNvPr>
          <p:cNvPicPr>
            <a:picLocks noChangeAspect="1"/>
          </p:cNvPicPr>
          <p:nvPr/>
        </p:nvPicPr>
        <p:blipFill>
          <a:blip r:embed="rId3"/>
          <a:stretch>
            <a:fillRect/>
          </a:stretch>
        </p:blipFill>
        <p:spPr>
          <a:xfrm>
            <a:off x="6774106" y="3947562"/>
            <a:ext cx="3601689" cy="2421304"/>
          </a:xfrm>
          <a:prstGeom prst="rect">
            <a:avLst/>
          </a:prstGeom>
        </p:spPr>
      </p:pic>
    </p:spTree>
    <p:extLst>
      <p:ext uri="{BB962C8B-B14F-4D97-AF65-F5344CB8AC3E}">
        <p14:creationId xmlns:p14="http://schemas.microsoft.com/office/powerpoint/2010/main" val="1123321432"/>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BIỂU ĐỒ TRÒN</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3658689"/>
          </a:xfrm>
        </p:spPr>
        <p:txBody>
          <a:bodyPr>
            <a:normAutofit fontScale="70000" lnSpcReduction="20000"/>
          </a:bodyPr>
          <a:lstStyle/>
          <a:p>
            <a:pPr>
              <a:buClr>
                <a:schemeClr val="tx2"/>
              </a:buClr>
            </a:pPr>
            <a:r>
              <a:rPr lang="vi-VN">
                <a:latin typeface="Helvetica Neue" panose="02000503000000020004" pitchFamily="2" charset="0"/>
              </a:rPr>
              <a:t>Dữ liệu: 1 thuộc tính phân loại (khóa), </a:t>
            </a:r>
            <a:br>
              <a:rPr lang="vi-VN">
                <a:latin typeface="Helvetica Neue" panose="02000503000000020004" pitchFamily="2" charset="0"/>
              </a:rPr>
            </a:br>
            <a:r>
              <a:rPr lang="vi-VN">
                <a:latin typeface="Helvetica Neue" panose="02000503000000020004" pitchFamily="2" charset="0"/>
              </a:rPr>
              <a:t>              1 thuộc tính định lượng (giá trị).</a:t>
            </a:r>
          </a:p>
          <a:p>
            <a:pPr>
              <a:buClr>
                <a:schemeClr val="tx2"/>
              </a:buClr>
            </a:pPr>
            <a:r>
              <a:rPr lang="vi-VN">
                <a:latin typeface="Helvetica Neue" panose="02000503000000020004" pitchFamily="2" charset="0"/>
              </a:rPr>
              <a:t>Biểu đồ tròn: </a:t>
            </a:r>
          </a:p>
          <a:p>
            <a:pPr lvl="1">
              <a:buClr>
                <a:schemeClr val="tx2"/>
              </a:buClr>
            </a:pPr>
            <a:r>
              <a:rPr lang="vi-VN">
                <a:latin typeface="Helvetica Neue" panose="02000503000000020004" pitchFamily="2" charset="0"/>
              </a:rPr>
              <a:t>Kí hiệu: vùng </a:t>
            </a:r>
          </a:p>
          <a:p>
            <a:pPr lvl="1">
              <a:buClr>
                <a:schemeClr val="tx2"/>
              </a:buClr>
            </a:pPr>
            <a:r>
              <a:rPr lang="vi-VN">
                <a:latin typeface="Helvetica Neue" panose="02000503000000020004" pitchFamily="2" charset="0"/>
              </a:rPr>
              <a:t>Cách thể hiện: độ lớn góc.</a:t>
            </a:r>
          </a:p>
          <a:p>
            <a:pPr lvl="1">
              <a:buClr>
                <a:schemeClr val="tx2"/>
              </a:buClr>
            </a:pPr>
            <a:r>
              <a:rPr lang="vi-VN">
                <a:latin typeface="Helvetica Neue" panose="02000503000000020004" pitchFamily="2" charset="0"/>
              </a:rPr>
              <a:t>Độ chính xác: góc/vùng ít chính xác hơn đồ dài cột.</a:t>
            </a:r>
          </a:p>
          <a:p>
            <a:pPr lvl="1">
              <a:buClr>
                <a:schemeClr val="tx2"/>
              </a:buClr>
            </a:pPr>
            <a:r>
              <a:rPr lang="vi-VN">
                <a:latin typeface="Helvetica Neue" panose="02000503000000020004" pitchFamily="2" charset="0"/>
              </a:rPr>
              <a:t>Khả năng mở rộng: 1 chục thuộc tính phân loại.</a:t>
            </a:r>
          </a:p>
          <a:p>
            <a:pPr>
              <a:buClr>
                <a:schemeClr val="tx2"/>
              </a:buClr>
            </a:pPr>
            <a:r>
              <a:rPr lang="vi-VN">
                <a:latin typeface="Helvetica Neue" panose="02000503000000020004" pitchFamily="2" charset="0"/>
              </a:rPr>
              <a:t>Biểu đồ vùng cực:</a:t>
            </a:r>
          </a:p>
          <a:p>
            <a:pPr lvl="1">
              <a:buClr>
                <a:schemeClr val="tx2"/>
              </a:buClr>
            </a:pPr>
            <a:r>
              <a:rPr lang="vi-VN">
                <a:latin typeface="Helvetica Neue" panose="02000503000000020004" pitchFamily="2" charset="0"/>
              </a:rPr>
              <a:t>Kí hiệu: vùng</a:t>
            </a:r>
          </a:p>
          <a:p>
            <a:pPr lvl="1">
              <a:buClr>
                <a:schemeClr val="tx2"/>
              </a:buClr>
            </a:pPr>
            <a:r>
              <a:rPr lang="vi-VN">
                <a:latin typeface="Helvetica Neue" panose="02000503000000020004" pitchFamily="2" charset="0"/>
              </a:rPr>
              <a:t>Cách thể hiện: độ dài.</a:t>
            </a:r>
          </a:p>
          <a:p>
            <a:pPr lvl="1">
              <a:buClr>
                <a:schemeClr val="tx2"/>
              </a:buClr>
            </a:pPr>
            <a:r>
              <a:rPr lang="vi-VN">
                <a:latin typeface="Helvetica Neue" panose="02000503000000020004" pitchFamily="2" charset="0"/>
              </a:rPr>
              <a:t>Tương tự như biểu đồ cột.</a:t>
            </a:r>
          </a:p>
          <a:p>
            <a:pPr lvl="1">
              <a:buClr>
                <a:schemeClr val="tx2"/>
              </a:buClr>
            </a:pPr>
            <a:r>
              <a:rPr lang="vi-VN">
                <a:latin typeface="Helvetica Neue" panose="02000503000000020004" pitchFamily="2" charset="0"/>
              </a:rPr>
              <a:t>Khả năng mở rộng: 1 chục thuộc tính phân loại.</a:t>
            </a:r>
          </a:p>
          <a:p>
            <a:pPr>
              <a:buClr>
                <a:schemeClr val="tx2"/>
              </a:buClr>
            </a:pPr>
            <a:r>
              <a:rPr lang="vi-VN">
                <a:latin typeface="Helvetica Neue" panose="02000503000000020004" pitchFamily="2" charset="0"/>
              </a:rPr>
              <a:t>Mục đích: Đánh giá một phần cho toàn bộ.</a:t>
            </a:r>
          </a:p>
        </p:txBody>
      </p:sp>
      <p:pic>
        <p:nvPicPr>
          <p:cNvPr id="8" name="Picture 7" descr="A close up of a logo&#10;&#10;Description automatically generated">
            <a:extLst>
              <a:ext uri="{FF2B5EF4-FFF2-40B4-BE49-F238E27FC236}">
                <a16:creationId xmlns:a16="http://schemas.microsoft.com/office/drawing/2014/main" id="{2D15A27D-FD8B-644A-923A-D964A9FB030F}"/>
              </a:ext>
            </a:extLst>
          </p:cNvPr>
          <p:cNvPicPr>
            <a:picLocks noChangeAspect="1"/>
          </p:cNvPicPr>
          <p:nvPr/>
        </p:nvPicPr>
        <p:blipFill>
          <a:blip r:embed="rId2"/>
          <a:stretch>
            <a:fillRect/>
          </a:stretch>
        </p:blipFill>
        <p:spPr>
          <a:xfrm>
            <a:off x="6579435" y="3926100"/>
            <a:ext cx="3863013" cy="2726833"/>
          </a:xfrm>
          <a:prstGeom prst="rect">
            <a:avLst/>
          </a:prstGeom>
        </p:spPr>
      </p:pic>
      <p:pic>
        <p:nvPicPr>
          <p:cNvPr id="11" name="Picture 10" descr="A close up of a logo&#10;&#10;Description automatically generated">
            <a:extLst>
              <a:ext uri="{FF2B5EF4-FFF2-40B4-BE49-F238E27FC236}">
                <a16:creationId xmlns:a16="http://schemas.microsoft.com/office/drawing/2014/main" id="{FFBDF537-797D-7845-845E-A4352174E194}"/>
              </a:ext>
            </a:extLst>
          </p:cNvPr>
          <p:cNvPicPr>
            <a:picLocks noChangeAspect="1"/>
          </p:cNvPicPr>
          <p:nvPr/>
        </p:nvPicPr>
        <p:blipFill>
          <a:blip r:embed="rId3"/>
          <a:stretch>
            <a:fillRect/>
          </a:stretch>
        </p:blipFill>
        <p:spPr>
          <a:xfrm>
            <a:off x="6355914" y="743036"/>
            <a:ext cx="3890724" cy="3086251"/>
          </a:xfrm>
          <a:prstGeom prst="rect">
            <a:avLst/>
          </a:prstGeom>
        </p:spPr>
      </p:pic>
    </p:spTree>
    <p:extLst>
      <p:ext uri="{BB962C8B-B14F-4D97-AF65-F5344CB8AC3E}">
        <p14:creationId xmlns:p14="http://schemas.microsoft.com/office/powerpoint/2010/main" val="205470760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BIỂU ĐỒ CỘT</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3658689"/>
          </a:xfrm>
        </p:spPr>
        <p:txBody>
          <a:bodyPr>
            <a:normAutofit fontScale="77500" lnSpcReduction="20000"/>
          </a:bodyPr>
          <a:lstStyle/>
          <a:p>
            <a:pPr>
              <a:buClr>
                <a:schemeClr val="tx2"/>
              </a:buClr>
            </a:pPr>
            <a:r>
              <a:rPr lang="vi-VN">
                <a:latin typeface="Helvetica Neue" panose="02000503000000020004" pitchFamily="2" charset="0"/>
              </a:rPr>
              <a:t>Dữ liệu: 1 thuộc tính phân loại (khóa), 1 thuộc tính định lượng (giá trị).</a:t>
            </a:r>
          </a:p>
          <a:p>
            <a:pPr>
              <a:buClr>
                <a:schemeClr val="tx2"/>
              </a:buClr>
            </a:pPr>
            <a:r>
              <a:rPr lang="vi-VN">
                <a:latin typeface="Helvetica Neue" panose="02000503000000020004" pitchFamily="2" charset="0"/>
              </a:rPr>
              <a:t>Kí hiệu: Cột thẳng</a:t>
            </a:r>
          </a:p>
          <a:p>
            <a:pPr>
              <a:buClr>
                <a:schemeClr val="tx2"/>
              </a:buClr>
            </a:pPr>
            <a:r>
              <a:rPr lang="vi-VN">
                <a:latin typeface="Helvetica Neue" panose="02000503000000020004" pitchFamily="2" charset="0"/>
              </a:rPr>
              <a:t>Cách thể hiện: </a:t>
            </a:r>
          </a:p>
          <a:p>
            <a:pPr lvl="1">
              <a:buClr>
                <a:schemeClr val="tx2"/>
              </a:buClr>
            </a:pPr>
            <a:r>
              <a:rPr lang="vi-VN">
                <a:latin typeface="Helvetica Neue" panose="02000503000000020004" pitchFamily="2" charset="0"/>
              </a:rPr>
              <a:t>Độ dài thể hiện cho giá trị định lượng.</a:t>
            </a:r>
          </a:p>
          <a:p>
            <a:pPr lvl="1">
              <a:buClr>
                <a:schemeClr val="tx2"/>
              </a:buClr>
            </a:pPr>
            <a:r>
              <a:rPr lang="vi-VN">
                <a:latin typeface="Helvetica Neue" panose="02000503000000020004" pitchFamily="2" charset="0"/>
              </a:rPr>
              <a:t>Vùng không gian: 1 / dấu hiệu</a:t>
            </a:r>
          </a:p>
          <a:p>
            <a:pPr lvl="2">
              <a:buClr>
                <a:schemeClr val="tx2"/>
              </a:buClr>
            </a:pPr>
            <a:r>
              <a:rPr lang="vi-VN">
                <a:latin typeface="Helvetica Neue" panose="02000503000000020004" pitchFamily="2" charset="0"/>
              </a:rPr>
              <a:t>Được chia theo chiều ngang và căn dọc (hoặc ngược lại với biểu đồ cột ngang).</a:t>
            </a:r>
          </a:p>
          <a:p>
            <a:pPr lvl="2">
              <a:buClr>
                <a:schemeClr val="tx2"/>
              </a:buClr>
            </a:pPr>
            <a:r>
              <a:rPr lang="vi-VN">
                <a:latin typeface="Helvetica Neue" panose="02000503000000020004" pitchFamily="2" charset="0"/>
              </a:rPr>
              <a:t>Sắp xếp theo thuộc tính định lượng (đối với nhãn thì theo alphabetical, đối với độ dài thuộc tính thì theo hướng dữ liệu)</a:t>
            </a:r>
          </a:p>
          <a:p>
            <a:pPr>
              <a:buClr>
                <a:schemeClr val="tx2"/>
              </a:buClr>
            </a:pPr>
            <a:r>
              <a:rPr lang="vi-VN">
                <a:latin typeface="Helvetica Neue" panose="02000503000000020004" pitchFamily="2" charset="0"/>
              </a:rPr>
              <a:t>Mục đích: So sánh, tìm kiếm giá trị.</a:t>
            </a:r>
          </a:p>
          <a:p>
            <a:pPr>
              <a:buClr>
                <a:schemeClr val="tx2"/>
              </a:buClr>
            </a:pPr>
            <a:r>
              <a:rPr lang="vi-VN">
                <a:latin typeface="Helvetica Neue" panose="02000503000000020004" pitchFamily="2" charset="0"/>
              </a:rPr>
              <a:t>Khả năng mở rộng: Hàng chục đến hàng trăm thuộc tính phân loại.</a:t>
            </a:r>
          </a:p>
        </p:txBody>
      </p:sp>
      <p:pic>
        <p:nvPicPr>
          <p:cNvPr id="7" name="Picture 6" descr="A screenshot of a cell phone&#10;&#10;Description automatically generated">
            <a:extLst>
              <a:ext uri="{FF2B5EF4-FFF2-40B4-BE49-F238E27FC236}">
                <a16:creationId xmlns:a16="http://schemas.microsoft.com/office/drawing/2014/main" id="{D824F7E9-7C9D-0A46-A2AC-BADCCC6591F6}"/>
              </a:ext>
            </a:extLst>
          </p:cNvPr>
          <p:cNvPicPr>
            <a:picLocks noChangeAspect="1"/>
          </p:cNvPicPr>
          <p:nvPr/>
        </p:nvPicPr>
        <p:blipFill>
          <a:blip r:embed="rId2"/>
          <a:stretch>
            <a:fillRect/>
          </a:stretch>
        </p:blipFill>
        <p:spPr>
          <a:xfrm>
            <a:off x="6735152" y="1460230"/>
            <a:ext cx="4050196" cy="264686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3C1374A-413A-434E-BBB6-550E01A11C1D}"/>
              </a:ext>
            </a:extLst>
          </p:cNvPr>
          <p:cNvPicPr>
            <a:picLocks noChangeAspect="1"/>
          </p:cNvPicPr>
          <p:nvPr/>
        </p:nvPicPr>
        <p:blipFill>
          <a:blip r:embed="rId3"/>
          <a:stretch>
            <a:fillRect/>
          </a:stretch>
        </p:blipFill>
        <p:spPr>
          <a:xfrm>
            <a:off x="6952945" y="4132976"/>
            <a:ext cx="3489503" cy="2529588"/>
          </a:xfrm>
          <a:prstGeom prst="rect">
            <a:avLst/>
          </a:prstGeom>
        </p:spPr>
      </p:pic>
    </p:spTree>
    <p:extLst>
      <p:ext uri="{BB962C8B-B14F-4D97-AF65-F5344CB8AC3E}">
        <p14:creationId xmlns:p14="http://schemas.microsoft.com/office/powerpoint/2010/main" val="261480423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BIỂU ĐỒ CỘT CHỒNG</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3658689"/>
          </a:xfrm>
        </p:spPr>
        <p:txBody>
          <a:bodyPr>
            <a:normAutofit fontScale="70000" lnSpcReduction="20000"/>
          </a:bodyPr>
          <a:lstStyle/>
          <a:p>
            <a:pPr>
              <a:buClr>
                <a:schemeClr val="tx2"/>
              </a:buClr>
            </a:pPr>
            <a:r>
              <a:rPr lang="vi-VN">
                <a:latin typeface="Helvetica Neue" panose="02000503000000020004" pitchFamily="2" charset="0"/>
              </a:rPr>
              <a:t>Dữ liệu: &gt; 2 thuộc tính phân loại, 1 thuộc tính định lượng (giá trị).</a:t>
            </a:r>
          </a:p>
          <a:p>
            <a:pPr>
              <a:buClr>
                <a:schemeClr val="tx2"/>
              </a:buClr>
            </a:pPr>
            <a:r>
              <a:rPr lang="vi-VN">
                <a:latin typeface="Helvetica Neue" panose="02000503000000020004" pitchFamily="2" charset="0"/>
              </a:rPr>
              <a:t>Kí hiệu: Một chồng các vạch kẻ dọc (glyph)</a:t>
            </a:r>
          </a:p>
          <a:p>
            <a:pPr>
              <a:buClr>
                <a:schemeClr val="tx2"/>
              </a:buClr>
            </a:pPr>
            <a:r>
              <a:rPr lang="vi-VN">
                <a:latin typeface="Helvetica Neue" panose="02000503000000020004" pitchFamily="2" charset="0"/>
              </a:rPr>
              <a:t>Cách thể hiện:</a:t>
            </a:r>
          </a:p>
          <a:p>
            <a:pPr lvl="1">
              <a:buClr>
                <a:schemeClr val="tx2"/>
              </a:buClr>
            </a:pPr>
            <a:r>
              <a:rPr lang="vi-VN">
                <a:latin typeface="Helvetica Neue" panose="02000503000000020004" pitchFamily="2" charset="0"/>
              </a:rPr>
              <a:t>Độ dài và màu sắc.</a:t>
            </a:r>
          </a:p>
          <a:p>
            <a:pPr lvl="1">
              <a:buClr>
                <a:schemeClr val="tx2"/>
              </a:buClr>
            </a:pPr>
            <a:r>
              <a:rPr lang="vi-VN">
                <a:latin typeface="Helvetica Neue" panose="02000503000000020004" pitchFamily="2" charset="0"/>
              </a:rPr>
              <a:t>Vùng không gian: 1 / glyph</a:t>
            </a:r>
          </a:p>
          <a:p>
            <a:pPr lvl="2">
              <a:buClr>
                <a:schemeClr val="tx2"/>
              </a:buClr>
            </a:pPr>
            <a:r>
              <a:rPr lang="vi-VN">
                <a:latin typeface="Helvetica Neue" panose="02000503000000020004" pitchFamily="2" charset="0"/>
              </a:rPr>
              <a:t>Căn chỉnh: glyph đầy đủ, ít phần tử cột.</a:t>
            </a:r>
          </a:p>
          <a:p>
            <a:pPr lvl="2">
              <a:buClr>
                <a:schemeClr val="tx2"/>
              </a:buClr>
            </a:pPr>
            <a:r>
              <a:rPr lang="vi-VN">
                <a:latin typeface="Helvetica Neue" panose="02000503000000020004" pitchFamily="2" charset="0"/>
              </a:rPr>
              <a:t>Không căn chỉnh: Các phần tử cột khác.</a:t>
            </a:r>
          </a:p>
          <a:p>
            <a:pPr>
              <a:buClr>
                <a:schemeClr val="tx2"/>
              </a:buClr>
            </a:pPr>
            <a:r>
              <a:rPr lang="vi-VN">
                <a:latin typeface="Helvetica Neue" panose="02000503000000020004" pitchFamily="2" charset="0"/>
              </a:rPr>
              <a:t>Mục đích: Tìm hiểu mối quan hệ trong một phần (lớn nhất, bé nhất) hoặc so sánh giữa các thành phần với nhau.</a:t>
            </a:r>
          </a:p>
          <a:p>
            <a:pPr>
              <a:lnSpc>
                <a:spcPct val="170000"/>
              </a:lnSpc>
              <a:buClr>
                <a:schemeClr val="tx2"/>
              </a:buClr>
            </a:pPr>
            <a:r>
              <a:rPr lang="vi-VN">
                <a:latin typeface="Helvetica Neue" panose="02000503000000020004" pitchFamily="2" charset="0"/>
              </a:rPr>
              <a:t>Khả năng mở rộng: Một vài đến một chục các thuộc tính xếp chồng.</a:t>
            </a:r>
          </a:p>
        </p:txBody>
      </p:sp>
      <p:pic>
        <p:nvPicPr>
          <p:cNvPr id="5" name="Picture 4" descr="A screenshot of a cell phone&#10;&#10;Description automatically generated">
            <a:extLst>
              <a:ext uri="{FF2B5EF4-FFF2-40B4-BE49-F238E27FC236}">
                <a16:creationId xmlns:a16="http://schemas.microsoft.com/office/drawing/2014/main" id="{DAE38A90-AF75-6C46-A701-3B1F748A5AF9}"/>
              </a:ext>
            </a:extLst>
          </p:cNvPr>
          <p:cNvPicPr>
            <a:picLocks noChangeAspect="1"/>
          </p:cNvPicPr>
          <p:nvPr/>
        </p:nvPicPr>
        <p:blipFill>
          <a:blip r:embed="rId2"/>
          <a:stretch>
            <a:fillRect/>
          </a:stretch>
        </p:blipFill>
        <p:spPr>
          <a:xfrm>
            <a:off x="6191310" y="1310031"/>
            <a:ext cx="5351759" cy="24765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652A1FB4-7B0E-354D-B5AA-7B260E758E86}"/>
              </a:ext>
            </a:extLst>
          </p:cNvPr>
          <p:cNvPicPr>
            <a:picLocks noChangeAspect="1"/>
          </p:cNvPicPr>
          <p:nvPr/>
        </p:nvPicPr>
        <p:blipFill>
          <a:blip r:embed="rId3"/>
          <a:stretch>
            <a:fillRect/>
          </a:stretch>
        </p:blipFill>
        <p:spPr>
          <a:xfrm>
            <a:off x="6671593" y="3999423"/>
            <a:ext cx="4200572" cy="2735256"/>
          </a:xfrm>
          <a:prstGeom prst="rect">
            <a:avLst/>
          </a:prstGeom>
        </p:spPr>
      </p:pic>
    </p:spTree>
    <p:extLst>
      <p:ext uri="{BB962C8B-B14F-4D97-AF65-F5344CB8AC3E}">
        <p14:creationId xmlns:p14="http://schemas.microsoft.com/office/powerpoint/2010/main" val="135792874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BIỂU ĐỒ MIỀN</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fontScale="70000" lnSpcReduction="20000"/>
          </a:bodyPr>
          <a:lstStyle/>
          <a:p>
            <a:pPr>
              <a:buClr>
                <a:schemeClr val="tx2"/>
              </a:buClr>
            </a:pPr>
            <a:r>
              <a:rPr lang="vi-VN">
                <a:latin typeface="Helvetica Neue" panose="02000503000000020004" pitchFamily="2" charset="0"/>
              </a:rPr>
              <a:t>Nhấn mạnh tính liên tục theo chiều ngang với đơn vị dữ liệu theo chiều dọc.</a:t>
            </a:r>
          </a:p>
          <a:p>
            <a:pPr>
              <a:buClr>
                <a:schemeClr val="tx2"/>
              </a:buClr>
            </a:pPr>
            <a:r>
              <a:rPr lang="vi-VN">
                <a:latin typeface="Helvetica Neue" panose="02000503000000020004" pitchFamily="2" charset="0"/>
              </a:rPr>
              <a:t>Dữ liệu: </a:t>
            </a:r>
          </a:p>
          <a:p>
            <a:pPr lvl="1">
              <a:buClr>
                <a:schemeClr val="tx2"/>
              </a:buClr>
            </a:pPr>
            <a:r>
              <a:rPr lang="vi-VN">
                <a:latin typeface="Helvetica Neue" panose="02000503000000020004" pitchFamily="2" charset="0"/>
              </a:rPr>
              <a:t>1 thuộc tính phân loại (khóa).</a:t>
            </a:r>
          </a:p>
          <a:p>
            <a:pPr lvl="1">
              <a:buClr>
                <a:schemeClr val="tx2"/>
              </a:buClr>
            </a:pPr>
            <a:r>
              <a:rPr lang="vi-VN">
                <a:latin typeface="Helvetica Neue" panose="02000503000000020004" pitchFamily="2" charset="0"/>
              </a:rPr>
              <a:t>1 thuộc tính sắp xếp (khóa).</a:t>
            </a:r>
          </a:p>
          <a:p>
            <a:pPr lvl="1">
              <a:buClr>
                <a:schemeClr val="tx2"/>
              </a:buClr>
            </a:pPr>
            <a:r>
              <a:rPr lang="vi-VN">
                <a:latin typeface="Helvetica Neue" panose="02000503000000020004" pitchFamily="2" charset="0"/>
              </a:rPr>
              <a:t>1 thuộc tính giá trị định lượng.</a:t>
            </a:r>
          </a:p>
          <a:p>
            <a:pPr>
              <a:buClr>
                <a:schemeClr val="tx2"/>
              </a:buClr>
            </a:pPr>
            <a:r>
              <a:rPr lang="vi-VN">
                <a:latin typeface="Helvetica Neue" panose="02000503000000020004" pitchFamily="2" charset="0"/>
              </a:rPr>
              <a:t>Cách thể hiện:</a:t>
            </a:r>
          </a:p>
          <a:p>
            <a:pPr lvl="1">
              <a:buClr>
                <a:schemeClr val="tx2"/>
              </a:buClr>
            </a:pPr>
            <a:r>
              <a:rPr lang="vi-VN">
                <a:latin typeface="Helvetica Neue" panose="02000503000000020004" pitchFamily="2" charset="0"/>
              </a:rPr>
              <a:t>Hình học: các lớp, trong đó thể hiện được tính bằng chiều cao</a:t>
            </a:r>
          </a:p>
          <a:p>
            <a:pPr lvl="1">
              <a:buClr>
                <a:schemeClr val="tx2"/>
              </a:buClr>
            </a:pPr>
            <a:r>
              <a:rPr lang="vi-VN">
                <a:latin typeface="Helvetica Neue" panose="02000503000000020004" pitchFamily="2" charset="0"/>
              </a:rPr>
              <a:t>1 thuộc tính định lượng (dùng để sắp xếp các lớp)</a:t>
            </a:r>
          </a:p>
          <a:p>
            <a:pPr>
              <a:buClr>
                <a:schemeClr val="tx2"/>
              </a:buClr>
            </a:pPr>
            <a:r>
              <a:rPr lang="vi-VN">
                <a:latin typeface="Helvetica Neue" panose="02000503000000020004" pitchFamily="2" charset="0"/>
              </a:rPr>
              <a:t>Khả năng mở rộng:</a:t>
            </a:r>
          </a:p>
          <a:p>
            <a:pPr lvl="1">
              <a:buClr>
                <a:schemeClr val="tx2"/>
              </a:buClr>
            </a:pPr>
            <a:r>
              <a:rPr lang="vi-VN">
                <a:latin typeface="Helvetica Neue" panose="02000503000000020004" pitchFamily="2" charset="0"/>
              </a:rPr>
              <a:t>Hàng trăm thuộc tính sắp xếp.</a:t>
            </a:r>
          </a:p>
          <a:p>
            <a:pPr lvl="1">
              <a:buClr>
                <a:schemeClr val="tx2"/>
              </a:buClr>
            </a:pPr>
            <a:r>
              <a:rPr lang="vi-VN">
                <a:latin typeface="Helvetica Neue" panose="02000503000000020004" pitchFamily="2" charset="0"/>
              </a:rPr>
              <a:t>Hàng chục đến hàng trăm thuộc tính phân loại.</a:t>
            </a:r>
          </a:p>
          <a:p>
            <a:pPr>
              <a:buClr>
                <a:schemeClr val="tx2"/>
              </a:buClr>
            </a:pPr>
            <a:r>
              <a:rPr lang="vi-VN">
                <a:latin typeface="Helvetica Neue" panose="02000503000000020004" pitchFamily="2" charset="0"/>
              </a:rPr>
              <a:t>Mục đích: Tìm hiểu xu hướng biến động tổng thể, thành phần và chênh lệch của chúng theo thời gian.</a:t>
            </a:r>
          </a:p>
          <a:p>
            <a:pPr lvl="1">
              <a:buClr>
                <a:schemeClr val="tx2"/>
              </a:buClr>
            </a:pPr>
            <a:endParaRPr lang="vi-VN">
              <a:latin typeface="Helvetica Neue" panose="02000503000000020004" pitchFamily="2" charset="0"/>
            </a:endParaRPr>
          </a:p>
        </p:txBody>
      </p:sp>
      <p:pic>
        <p:nvPicPr>
          <p:cNvPr id="6" name="Picture 5" descr="A picture containing food&#10;&#10;Description automatically generated">
            <a:extLst>
              <a:ext uri="{FF2B5EF4-FFF2-40B4-BE49-F238E27FC236}">
                <a16:creationId xmlns:a16="http://schemas.microsoft.com/office/drawing/2014/main" id="{45783AE4-4CF8-1F4F-969C-71422F869F9E}"/>
              </a:ext>
            </a:extLst>
          </p:cNvPr>
          <p:cNvPicPr>
            <a:picLocks noChangeAspect="1"/>
          </p:cNvPicPr>
          <p:nvPr/>
        </p:nvPicPr>
        <p:blipFill>
          <a:blip r:embed="rId2"/>
          <a:stretch>
            <a:fillRect/>
          </a:stretch>
        </p:blipFill>
        <p:spPr>
          <a:xfrm>
            <a:off x="6225737" y="2808355"/>
            <a:ext cx="5512062" cy="124128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5D35865-B459-5442-8F5D-FC952A74707C}"/>
              </a:ext>
            </a:extLst>
          </p:cNvPr>
          <p:cNvPicPr>
            <a:picLocks noChangeAspect="1"/>
          </p:cNvPicPr>
          <p:nvPr/>
        </p:nvPicPr>
        <p:blipFill>
          <a:blip r:embed="rId3"/>
          <a:stretch>
            <a:fillRect/>
          </a:stretch>
        </p:blipFill>
        <p:spPr>
          <a:xfrm>
            <a:off x="7171617" y="4351481"/>
            <a:ext cx="3804252" cy="2291297"/>
          </a:xfrm>
          <a:prstGeom prst="rect">
            <a:avLst/>
          </a:prstGeom>
        </p:spPr>
      </p:pic>
    </p:spTree>
    <p:extLst>
      <p:ext uri="{BB962C8B-B14F-4D97-AF65-F5344CB8AC3E}">
        <p14:creationId xmlns:p14="http://schemas.microsoft.com/office/powerpoint/2010/main" val="43857721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BIỂU ĐỒ ĐƯỜNG</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fontScale="77500" lnSpcReduction="20000"/>
          </a:bodyPr>
          <a:lstStyle/>
          <a:p>
            <a:pPr>
              <a:lnSpc>
                <a:spcPct val="120000"/>
              </a:lnSpc>
              <a:buClr>
                <a:schemeClr val="tx2"/>
              </a:buClr>
            </a:pPr>
            <a:r>
              <a:rPr lang="vi-VN">
                <a:latin typeface="Helvetica Neue" panose="02000503000000020004" pitchFamily="2" charset="0"/>
              </a:rPr>
              <a:t>Dữ liệu: 2 thuộc tính định lượng (1 khóa, 1 giá trị).</a:t>
            </a:r>
          </a:p>
          <a:p>
            <a:pPr>
              <a:lnSpc>
                <a:spcPct val="120000"/>
              </a:lnSpc>
              <a:buClr>
                <a:schemeClr val="tx2"/>
              </a:buClr>
            </a:pPr>
            <a:r>
              <a:rPr lang="vi-VN">
                <a:latin typeface="Helvetica Neue" panose="02000503000000020004" pitchFamily="2" charset="0"/>
              </a:rPr>
              <a:t>Kí hiệu: Điểm và đường thẳng kết nối giữ 2 điểm cạnh nhau.</a:t>
            </a:r>
          </a:p>
          <a:p>
            <a:pPr>
              <a:lnSpc>
                <a:spcPct val="120000"/>
              </a:lnSpc>
              <a:buClr>
                <a:schemeClr val="tx2"/>
              </a:buClr>
            </a:pPr>
            <a:r>
              <a:rPr lang="vi-VN">
                <a:latin typeface="Helvetica Neue" panose="02000503000000020004" pitchFamily="2" charset="0"/>
              </a:rPr>
              <a:t>Cách thể hiện:</a:t>
            </a:r>
          </a:p>
          <a:p>
            <a:pPr lvl="1">
              <a:lnSpc>
                <a:spcPct val="120000"/>
              </a:lnSpc>
              <a:buClr>
                <a:schemeClr val="tx2"/>
              </a:buClr>
            </a:pPr>
            <a:r>
              <a:rPr lang="vi-VN">
                <a:latin typeface="Helvetica Neue" panose="02000503000000020004" pitchFamily="2" charset="0"/>
              </a:rPr>
              <a:t>Đối chiếu độ dài (đã được căn chỉnh) để thể hiện giá trị định lượng.</a:t>
            </a:r>
          </a:p>
          <a:p>
            <a:pPr lvl="1">
              <a:lnSpc>
                <a:spcPct val="120000"/>
              </a:lnSpc>
              <a:buClr>
                <a:schemeClr val="tx2"/>
              </a:buClr>
            </a:pPr>
            <a:r>
              <a:rPr lang="vi-VN">
                <a:latin typeface="Helvetica Neue" panose="02000503000000020004" pitchFamily="2" charset="0"/>
              </a:rPr>
              <a:t>Chia tách và sắp xếp theo thuộc tính khóa theo chiều ngang.</a:t>
            </a:r>
          </a:p>
          <a:p>
            <a:pPr>
              <a:lnSpc>
                <a:spcPct val="120000"/>
              </a:lnSpc>
              <a:buClr>
                <a:schemeClr val="tx2"/>
              </a:buClr>
            </a:pPr>
            <a:r>
              <a:rPr lang="vi-VN">
                <a:latin typeface="Helvetica Neue" panose="02000503000000020004" pitchFamily="2" charset="0"/>
              </a:rPr>
              <a:t>Mục đích: Tìm xu hướng, biến động; so sánh, tìm hiểu mức độ liên hệ giữa những đối tượng khác nhau ở những tập dữ liệu khác nhau.</a:t>
            </a:r>
          </a:p>
          <a:p>
            <a:pPr>
              <a:lnSpc>
                <a:spcPct val="120000"/>
              </a:lnSpc>
              <a:buClr>
                <a:schemeClr val="tx2"/>
              </a:buClr>
            </a:pPr>
            <a:r>
              <a:rPr lang="vi-VN">
                <a:latin typeface="Helvetica Neue" panose="02000503000000020004" pitchFamily="2" charset="0"/>
              </a:rPr>
              <a:t>Khả năng mở rộng: Hàng trăm ở thuộc tính khóa và thuộc tính giá trị.</a:t>
            </a:r>
          </a:p>
        </p:txBody>
      </p:sp>
      <p:pic>
        <p:nvPicPr>
          <p:cNvPr id="5" name="Picture 4" descr="A screenshot of a social media post&#10;&#10;Description automatically generated">
            <a:extLst>
              <a:ext uri="{FF2B5EF4-FFF2-40B4-BE49-F238E27FC236}">
                <a16:creationId xmlns:a16="http://schemas.microsoft.com/office/drawing/2014/main" id="{BCF01998-4563-0640-943E-49AABC1E5FBC}"/>
              </a:ext>
            </a:extLst>
          </p:cNvPr>
          <p:cNvPicPr>
            <a:picLocks noChangeAspect="1"/>
          </p:cNvPicPr>
          <p:nvPr/>
        </p:nvPicPr>
        <p:blipFill>
          <a:blip r:embed="rId2"/>
          <a:stretch>
            <a:fillRect/>
          </a:stretch>
        </p:blipFill>
        <p:spPr>
          <a:xfrm>
            <a:off x="7116199" y="2385983"/>
            <a:ext cx="4095750" cy="1924050"/>
          </a:xfrm>
          <a:prstGeom prst="rect">
            <a:avLst/>
          </a:prstGeom>
        </p:spPr>
      </p:pic>
      <p:pic>
        <p:nvPicPr>
          <p:cNvPr id="8" name="Picture 7" descr="A close up of a map&#10;&#10;Description automatically generated">
            <a:extLst>
              <a:ext uri="{FF2B5EF4-FFF2-40B4-BE49-F238E27FC236}">
                <a16:creationId xmlns:a16="http://schemas.microsoft.com/office/drawing/2014/main" id="{3CBA331D-ABAC-2B4D-9823-F58045A0455F}"/>
              </a:ext>
            </a:extLst>
          </p:cNvPr>
          <p:cNvPicPr>
            <a:picLocks noChangeAspect="1"/>
          </p:cNvPicPr>
          <p:nvPr/>
        </p:nvPicPr>
        <p:blipFill>
          <a:blip r:embed="rId3"/>
          <a:stretch>
            <a:fillRect/>
          </a:stretch>
        </p:blipFill>
        <p:spPr>
          <a:xfrm>
            <a:off x="7058806" y="4536327"/>
            <a:ext cx="4069442" cy="2041526"/>
          </a:xfrm>
          <a:prstGeom prst="rect">
            <a:avLst/>
          </a:prstGeom>
        </p:spPr>
      </p:pic>
    </p:spTree>
    <p:extLst>
      <p:ext uri="{BB962C8B-B14F-4D97-AF65-F5344CB8AC3E}">
        <p14:creationId xmlns:p14="http://schemas.microsoft.com/office/powerpoint/2010/main" val="427913093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BẢN ĐỒ NHIỆT</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fontScale="77500" lnSpcReduction="20000"/>
          </a:bodyPr>
          <a:lstStyle/>
          <a:p>
            <a:pPr>
              <a:lnSpc>
                <a:spcPct val="120000"/>
              </a:lnSpc>
              <a:buClr>
                <a:schemeClr val="tx2"/>
              </a:buClr>
            </a:pPr>
            <a:r>
              <a:rPr lang="vi-VN">
                <a:latin typeface="Helvetica Neue" panose="02000503000000020004" pitchFamily="2" charset="0"/>
              </a:rPr>
              <a:t>Dữ liệu:</a:t>
            </a:r>
          </a:p>
          <a:p>
            <a:pPr lvl="1">
              <a:lnSpc>
                <a:spcPct val="120000"/>
              </a:lnSpc>
              <a:buClr>
                <a:schemeClr val="tx2"/>
              </a:buClr>
            </a:pPr>
            <a:r>
              <a:rPr lang="vi-VN">
                <a:latin typeface="Helvetica Neue" panose="02000503000000020004" pitchFamily="2" charset="0"/>
              </a:rPr>
              <a:t>2 thuộc tính phân loại (khóa).</a:t>
            </a:r>
          </a:p>
          <a:p>
            <a:pPr lvl="1">
              <a:lnSpc>
                <a:spcPct val="120000"/>
              </a:lnSpc>
              <a:buClr>
                <a:schemeClr val="tx2"/>
              </a:buClr>
            </a:pPr>
            <a:r>
              <a:rPr lang="vi-VN">
                <a:latin typeface="Helvetica Neue" panose="02000503000000020004" pitchFamily="2" charset="0"/>
              </a:rPr>
              <a:t>1 thuộc tính định lượng (giá trị).</a:t>
            </a:r>
          </a:p>
          <a:p>
            <a:pPr>
              <a:lnSpc>
                <a:spcPct val="120000"/>
              </a:lnSpc>
              <a:buClr>
                <a:schemeClr val="tx2"/>
              </a:buClr>
            </a:pPr>
            <a:r>
              <a:rPr lang="vi-VN">
                <a:latin typeface="Helvetica Neue" panose="02000503000000020004" pitchFamily="2" charset="0"/>
              </a:rPr>
              <a:t>Kí hiệu: Vùng được chia tách và căng chỉnh dưới dạng ma trận 2D với chỉ mục là 2 thuộc tính phân loại.</a:t>
            </a:r>
          </a:p>
          <a:p>
            <a:pPr>
              <a:lnSpc>
                <a:spcPct val="120000"/>
              </a:lnSpc>
              <a:buClr>
                <a:schemeClr val="tx2"/>
              </a:buClr>
            </a:pPr>
            <a:r>
              <a:rPr lang="vi-VN">
                <a:latin typeface="Helvetica Neue" panose="02000503000000020004" pitchFamily="2" charset="0"/>
              </a:rPr>
              <a:t>Cách thể hiện: Màu sắc thể hiện thuộc tính định lượng </a:t>
            </a:r>
          </a:p>
          <a:p>
            <a:pPr>
              <a:lnSpc>
                <a:spcPct val="120000"/>
              </a:lnSpc>
              <a:buClr>
                <a:schemeClr val="tx2"/>
              </a:buClr>
            </a:pPr>
            <a:r>
              <a:rPr lang="vi-VN">
                <a:latin typeface="Helvetica Neue" panose="02000503000000020004" pitchFamily="2" charset="0"/>
              </a:rPr>
              <a:t>Mục đích: Tìm kiếm cụm, xu hướng và ngoại lệ.</a:t>
            </a:r>
          </a:p>
          <a:p>
            <a:pPr>
              <a:lnSpc>
                <a:spcPct val="120000"/>
              </a:lnSpc>
              <a:buClr>
                <a:schemeClr val="tx2"/>
              </a:buClr>
            </a:pPr>
            <a:r>
              <a:rPr lang="vi-VN">
                <a:latin typeface="Helvetica Neue" panose="02000503000000020004" pitchFamily="2" charset="0"/>
              </a:rPr>
              <a:t>Khả năng mở rộng: Hàng chục ở cấp độ thuộc tính định lượng, hàng trăm ở thuộc tính phân loại và hàng triệu đơn vị dữ liệu.</a:t>
            </a:r>
          </a:p>
        </p:txBody>
      </p:sp>
      <p:pic>
        <p:nvPicPr>
          <p:cNvPr id="9" name="Picture 8" descr="A screenshot of a cell phone&#10;&#10;Description automatically generated">
            <a:extLst>
              <a:ext uri="{FF2B5EF4-FFF2-40B4-BE49-F238E27FC236}">
                <a16:creationId xmlns:a16="http://schemas.microsoft.com/office/drawing/2014/main" id="{214E7F73-A59C-BE42-B893-7A50426A4C4D}"/>
              </a:ext>
            </a:extLst>
          </p:cNvPr>
          <p:cNvPicPr>
            <a:picLocks noChangeAspect="1"/>
          </p:cNvPicPr>
          <p:nvPr/>
        </p:nvPicPr>
        <p:blipFill>
          <a:blip r:embed="rId2"/>
          <a:stretch>
            <a:fillRect/>
          </a:stretch>
        </p:blipFill>
        <p:spPr>
          <a:xfrm>
            <a:off x="6214347" y="2476884"/>
            <a:ext cx="5534843" cy="3865270"/>
          </a:xfrm>
          <a:prstGeom prst="rect">
            <a:avLst/>
          </a:prstGeom>
        </p:spPr>
      </p:pic>
    </p:spTree>
    <p:extLst>
      <p:ext uri="{BB962C8B-B14F-4D97-AF65-F5344CB8AC3E}">
        <p14:creationId xmlns:p14="http://schemas.microsoft.com/office/powerpoint/2010/main" val="397856881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8" name="Freeform: Shape 23">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9" name="Rectangle 25">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73512A1A-B492-3146-88AB-BDDB91A3A081}"/>
              </a:ext>
            </a:extLst>
          </p:cNvPr>
          <p:cNvSpPr>
            <a:spLocks noGrp="1"/>
          </p:cNvSpPr>
          <p:nvPr>
            <p:ph type="title"/>
          </p:nvPr>
        </p:nvSpPr>
        <p:spPr>
          <a:xfrm>
            <a:off x="674355" y="2470210"/>
            <a:ext cx="9404723" cy="2478863"/>
          </a:xfrm>
        </p:spPr>
        <p:txBody>
          <a:bodyPr>
            <a:normAutofit/>
          </a:bodyPr>
          <a:lstStyle/>
          <a:p>
            <a:r>
              <a:rPr lang="en-VN" sz="3000">
                <a:latin typeface="Tahoma" panose="020B0604030504040204" pitchFamily="34" charset="0"/>
                <a:ea typeface="Tahoma" panose="020B0604030504040204" pitchFamily="34" charset="0"/>
                <a:cs typeface="Tahoma" panose="020B0604030504040204" pitchFamily="34" charset="0"/>
              </a:rPr>
              <a:t>1. Quy trình trực quan hóa dữ liệu</a:t>
            </a:r>
            <a:br>
              <a:rPr lang="en-VN" sz="3000">
                <a:latin typeface="Tahoma" panose="020B0604030504040204" pitchFamily="34" charset="0"/>
                <a:ea typeface="Tahoma" panose="020B0604030504040204" pitchFamily="34" charset="0"/>
                <a:cs typeface="Tahoma" panose="020B0604030504040204" pitchFamily="34" charset="0"/>
              </a:rPr>
            </a:br>
            <a:br>
              <a:rPr lang="en-VN" sz="3000">
                <a:latin typeface="Tahoma" panose="020B0604030504040204" pitchFamily="34" charset="0"/>
                <a:ea typeface="Tahoma" panose="020B0604030504040204" pitchFamily="34" charset="0"/>
                <a:cs typeface="Tahoma" panose="020B0604030504040204" pitchFamily="34" charset="0"/>
              </a:rPr>
            </a:br>
            <a:r>
              <a:rPr lang="en-VN" sz="3000">
                <a:latin typeface="Tahoma" panose="020B0604030504040204" pitchFamily="34" charset="0"/>
                <a:ea typeface="Tahoma" panose="020B0604030504040204" pitchFamily="34" charset="0"/>
                <a:cs typeface="Tahoma" panose="020B0604030504040204" pitchFamily="34" charset="0"/>
              </a:rPr>
              <a:t>2. Các cách trực quan hóa dữ liệu</a:t>
            </a:r>
            <a:br>
              <a:rPr lang="en-VN" sz="3000">
                <a:latin typeface="Tahoma" panose="020B0604030504040204" pitchFamily="34" charset="0"/>
                <a:ea typeface="Tahoma" panose="020B0604030504040204" pitchFamily="34" charset="0"/>
                <a:cs typeface="Tahoma" panose="020B0604030504040204" pitchFamily="34" charset="0"/>
              </a:rPr>
            </a:br>
            <a:br>
              <a:rPr lang="en-VN" sz="3000">
                <a:latin typeface="Tahoma" panose="020B0604030504040204" pitchFamily="34" charset="0"/>
                <a:ea typeface="Tahoma" panose="020B0604030504040204" pitchFamily="34" charset="0"/>
                <a:cs typeface="Tahoma" panose="020B0604030504040204" pitchFamily="34" charset="0"/>
              </a:rPr>
            </a:br>
            <a:r>
              <a:rPr lang="en-VN" sz="3000">
                <a:latin typeface="Tahoma" panose="020B0604030504040204" pitchFamily="34" charset="0"/>
                <a:ea typeface="Tahoma" panose="020B0604030504040204" pitchFamily="34" charset="0"/>
                <a:cs typeface="Tahoma" panose="020B0604030504040204" pitchFamily="34" charset="0"/>
              </a:rPr>
              <a:t>3. Các thự viện hỗ trợ trực quan hóa dữ liệu</a:t>
            </a:r>
          </a:p>
        </p:txBody>
      </p:sp>
    </p:spTree>
    <p:extLst>
      <p:ext uri="{BB962C8B-B14F-4D97-AF65-F5344CB8AC3E}">
        <p14:creationId xmlns:p14="http://schemas.microsoft.com/office/powerpoint/2010/main" val="219626632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TRỤC SONG SONG</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fontScale="85000" lnSpcReduction="10000"/>
          </a:bodyPr>
          <a:lstStyle/>
          <a:p>
            <a:pPr>
              <a:lnSpc>
                <a:spcPct val="120000"/>
              </a:lnSpc>
              <a:buClr>
                <a:schemeClr val="tx2"/>
              </a:buClr>
            </a:pPr>
            <a:r>
              <a:rPr lang="vi-VN">
                <a:latin typeface="Helvetica Neue" panose="02000503000000020004" pitchFamily="2" charset="0"/>
              </a:rPr>
              <a:t>Trục song song, các đường thẳng gấp khúc thể hiện items.</a:t>
            </a:r>
          </a:p>
          <a:p>
            <a:pPr>
              <a:lnSpc>
                <a:spcPct val="120000"/>
              </a:lnSpc>
              <a:buClr>
                <a:schemeClr val="tx2"/>
              </a:buClr>
            </a:pPr>
            <a:r>
              <a:rPr lang="vi-VN">
                <a:latin typeface="Helvetica Neue" panose="02000503000000020004" pitchFamily="2" charset="0"/>
              </a:rPr>
              <a:t>Trục thẳng và các điểm trên trục thể hiện dữ liệu.</a:t>
            </a:r>
          </a:p>
          <a:p>
            <a:pPr>
              <a:lnSpc>
                <a:spcPct val="120000"/>
              </a:lnSpc>
              <a:buClr>
                <a:schemeClr val="tx2"/>
              </a:buClr>
            </a:pPr>
            <a:r>
              <a:rPr lang="vi-VN">
                <a:latin typeface="Helvetica Neue" panose="02000503000000020004" pitchFamily="2" charset="0"/>
              </a:rPr>
              <a:t>Khả năng mở rộng: hàng chục thuộc tính, hàng trăm đơn vị dữ liệu.</a:t>
            </a:r>
          </a:p>
          <a:p>
            <a:pPr>
              <a:lnSpc>
                <a:spcPct val="120000"/>
              </a:lnSpc>
              <a:buClr>
                <a:schemeClr val="tx2"/>
              </a:buClr>
            </a:pPr>
            <a:r>
              <a:rPr lang="vi-VN">
                <a:latin typeface="Helvetica Neue" panose="02000503000000020004" pitchFamily="2" charset="0"/>
              </a:rPr>
              <a:t>Mục đích: Tìm kiếm sự</a:t>
            </a:r>
          </a:p>
          <a:p>
            <a:pPr lvl="1">
              <a:lnSpc>
                <a:spcPct val="120000"/>
              </a:lnSpc>
              <a:buClr>
                <a:schemeClr val="tx2"/>
              </a:buClr>
            </a:pPr>
            <a:r>
              <a:rPr lang="vi-VN">
                <a:latin typeface="Helvetica Neue" panose="02000503000000020004" pitchFamily="2" charset="0"/>
              </a:rPr>
              <a:t>Tương quan thuận (các đoạn thẳng song song).</a:t>
            </a:r>
          </a:p>
          <a:p>
            <a:pPr lvl="1">
              <a:lnSpc>
                <a:spcPct val="120000"/>
              </a:lnSpc>
              <a:buClr>
                <a:schemeClr val="tx2"/>
              </a:buClr>
            </a:pPr>
            <a:r>
              <a:rPr lang="vi-VN">
                <a:latin typeface="Helvetica Neue" panose="02000503000000020004" pitchFamily="2" charset="0"/>
              </a:rPr>
              <a:t>Tương quan nghịch (tất cả các đoạn giao nhau tại một điểm giữa)</a:t>
            </a:r>
          </a:p>
          <a:p>
            <a:pPr lvl="1">
              <a:lnSpc>
                <a:spcPct val="120000"/>
              </a:lnSpc>
              <a:buClr>
                <a:schemeClr val="tx2"/>
              </a:buClr>
            </a:pPr>
            <a:r>
              <a:rPr lang="vi-VN">
                <a:latin typeface="Helvetica Neue" panose="02000503000000020004" pitchFamily="2" charset="0"/>
              </a:rPr>
              <a:t>Không tương quan (Giao nhau lung tung)</a:t>
            </a:r>
          </a:p>
        </p:txBody>
      </p:sp>
      <p:pic>
        <p:nvPicPr>
          <p:cNvPr id="5" name="Picture 4" descr="A screenshot of a cell phone&#10;&#10;Description automatically generated">
            <a:extLst>
              <a:ext uri="{FF2B5EF4-FFF2-40B4-BE49-F238E27FC236}">
                <a16:creationId xmlns:a16="http://schemas.microsoft.com/office/drawing/2014/main" id="{1EC74F89-525D-524B-A53F-792CEA77ADC9}"/>
              </a:ext>
            </a:extLst>
          </p:cNvPr>
          <p:cNvPicPr>
            <a:picLocks noChangeAspect="1"/>
          </p:cNvPicPr>
          <p:nvPr/>
        </p:nvPicPr>
        <p:blipFill>
          <a:blip r:embed="rId2"/>
          <a:stretch>
            <a:fillRect/>
          </a:stretch>
        </p:blipFill>
        <p:spPr>
          <a:xfrm>
            <a:off x="6217681" y="1713240"/>
            <a:ext cx="5664200" cy="25908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0AEEE5F6-AE92-A349-9A50-0D30CA8C9233}"/>
              </a:ext>
            </a:extLst>
          </p:cNvPr>
          <p:cNvPicPr>
            <a:picLocks noChangeAspect="1"/>
          </p:cNvPicPr>
          <p:nvPr/>
        </p:nvPicPr>
        <p:blipFill>
          <a:blip r:embed="rId3"/>
          <a:stretch>
            <a:fillRect/>
          </a:stretch>
        </p:blipFill>
        <p:spPr>
          <a:xfrm>
            <a:off x="7880927" y="4186435"/>
            <a:ext cx="2874049" cy="2637212"/>
          </a:xfrm>
          <a:prstGeom prst="rect">
            <a:avLst/>
          </a:prstGeom>
        </p:spPr>
      </p:pic>
    </p:spTree>
    <p:extLst>
      <p:ext uri="{BB962C8B-B14F-4D97-AF65-F5344CB8AC3E}">
        <p14:creationId xmlns:p14="http://schemas.microsoft.com/office/powerpoint/2010/main" val="101147080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TRỤC HƯỚNG TÂM</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a:bodyPr>
          <a:lstStyle/>
          <a:p>
            <a:pPr>
              <a:buClr>
                <a:schemeClr val="tx2"/>
              </a:buClr>
            </a:pPr>
            <a:r>
              <a:rPr lang="vi-VN">
                <a:latin typeface="Helvetica Neue" panose="02000503000000020004" pitchFamily="2" charset="0"/>
              </a:rPr>
              <a:t>Gồm các trục hướng tâm, gặp nhau tại trung tâm và vạch kẻ.</a:t>
            </a:r>
          </a:p>
          <a:p>
            <a:pPr>
              <a:buClr>
                <a:schemeClr val="tx2"/>
              </a:buClr>
            </a:pPr>
            <a:r>
              <a:rPr lang="vi-VN">
                <a:latin typeface="Helvetica Neue" panose="02000503000000020004" pitchFamily="2" charset="0"/>
              </a:rPr>
              <a:t>Độ chính xác: Độ dài không được căn chỉnh và hướng tâm (kém chính xác hơn trục thẳng)</a:t>
            </a:r>
          </a:p>
        </p:txBody>
      </p:sp>
      <p:pic>
        <p:nvPicPr>
          <p:cNvPr id="6" name="Picture 5" descr="A close up of a sign&#10;&#10;Description automatically generated">
            <a:extLst>
              <a:ext uri="{FF2B5EF4-FFF2-40B4-BE49-F238E27FC236}">
                <a16:creationId xmlns:a16="http://schemas.microsoft.com/office/drawing/2014/main" id="{E15B808E-1F0D-1D4D-87C5-6B1B475E5E6B}"/>
              </a:ext>
            </a:extLst>
          </p:cNvPr>
          <p:cNvPicPr>
            <a:picLocks noChangeAspect="1"/>
          </p:cNvPicPr>
          <p:nvPr/>
        </p:nvPicPr>
        <p:blipFill>
          <a:blip r:embed="rId2"/>
          <a:stretch>
            <a:fillRect/>
          </a:stretch>
        </p:blipFill>
        <p:spPr>
          <a:xfrm>
            <a:off x="7006918" y="2905067"/>
            <a:ext cx="3949700" cy="2120900"/>
          </a:xfrm>
          <a:prstGeom prst="rect">
            <a:avLst/>
          </a:prstGeom>
        </p:spPr>
      </p:pic>
    </p:spTree>
    <p:extLst>
      <p:ext uri="{BB962C8B-B14F-4D97-AF65-F5344CB8AC3E}">
        <p14:creationId xmlns:p14="http://schemas.microsoft.com/office/powerpoint/2010/main" val="245126736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BẢN ĐỒ CHOROPLETH</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fontScale="92500" lnSpcReduction="20000"/>
          </a:bodyPr>
          <a:lstStyle/>
          <a:p>
            <a:pPr>
              <a:lnSpc>
                <a:spcPct val="110000"/>
              </a:lnSpc>
              <a:buClr>
                <a:schemeClr val="tx2"/>
              </a:buClr>
            </a:pPr>
            <a:r>
              <a:rPr lang="vi-VN">
                <a:latin typeface="Helvetica Neue" panose="02000503000000020004" pitchFamily="2" charset="0"/>
              </a:rPr>
              <a:t>Sử dụng cho dữ liệu không gian nhằm thể hiện mối quan hệ giữa các không gian.</a:t>
            </a:r>
          </a:p>
          <a:p>
            <a:pPr>
              <a:lnSpc>
                <a:spcPct val="110000"/>
              </a:lnSpc>
              <a:buClr>
                <a:schemeClr val="tx2"/>
              </a:buClr>
            </a:pPr>
            <a:r>
              <a:rPr lang="vi-VN">
                <a:latin typeface="Helvetica Neue" panose="02000503000000020004" pitchFamily="2" charset="0"/>
              </a:rPr>
              <a:t>Dữ liệu:</a:t>
            </a:r>
          </a:p>
          <a:p>
            <a:pPr lvl="1">
              <a:lnSpc>
                <a:spcPct val="110000"/>
              </a:lnSpc>
              <a:buClr>
                <a:schemeClr val="tx2"/>
              </a:buClr>
            </a:pPr>
            <a:r>
              <a:rPr lang="vi-VN">
                <a:latin typeface="Helvetica Neue" panose="02000503000000020004" pitchFamily="2" charset="0"/>
              </a:rPr>
              <a:t>Hình học địa lý.</a:t>
            </a:r>
          </a:p>
          <a:p>
            <a:pPr lvl="1">
              <a:lnSpc>
                <a:spcPct val="110000"/>
              </a:lnSpc>
              <a:buClr>
                <a:schemeClr val="tx2"/>
              </a:buClr>
            </a:pPr>
            <a:r>
              <a:rPr lang="vi-VN">
                <a:latin typeface="Helvetica Neue" panose="02000503000000020004" pitchFamily="2" charset="0"/>
              </a:rPr>
              <a:t>1 thuộc tính định lượng / vùng.</a:t>
            </a:r>
          </a:p>
          <a:p>
            <a:pPr>
              <a:lnSpc>
                <a:spcPct val="110000"/>
              </a:lnSpc>
              <a:buClr>
                <a:schemeClr val="tx2"/>
              </a:buClr>
            </a:pPr>
            <a:r>
              <a:rPr lang="vi-VN">
                <a:latin typeface="Helvetica Neue" panose="02000503000000020004" pitchFamily="2" charset="0"/>
              </a:rPr>
              <a:t>Cách thể hiện:</a:t>
            </a:r>
          </a:p>
          <a:p>
            <a:pPr lvl="1">
              <a:lnSpc>
                <a:spcPct val="110000"/>
              </a:lnSpc>
              <a:buClr>
                <a:schemeClr val="tx2"/>
              </a:buClr>
            </a:pPr>
            <a:r>
              <a:rPr lang="vi-VN">
                <a:latin typeface="Helvetica Neue" panose="02000503000000020004" pitchFamily="2" charset="0"/>
              </a:rPr>
              <a:t>Sử dùng hình học để khoanh vùng ranh giới.</a:t>
            </a:r>
          </a:p>
          <a:p>
            <a:pPr lvl="1">
              <a:lnSpc>
                <a:spcPct val="110000"/>
              </a:lnSpc>
              <a:buClr>
                <a:schemeClr val="tx2"/>
              </a:buClr>
            </a:pPr>
            <a:r>
              <a:rPr lang="vi-VN">
                <a:latin typeface="Helvetica Neue" panose="02000503000000020004" pitchFamily="2" charset="0"/>
              </a:rPr>
              <a:t>Tô màu từng đoạn theo giá trị.</a:t>
            </a:r>
          </a:p>
          <a:p>
            <a:pPr>
              <a:lnSpc>
                <a:spcPct val="110000"/>
              </a:lnSpc>
              <a:buClr>
                <a:schemeClr val="tx2"/>
              </a:buClr>
            </a:pPr>
            <a:r>
              <a:rPr lang="vi-VN">
                <a:latin typeface="Helvetica Neue" panose="02000503000000020004" pitchFamily="2" charset="0"/>
              </a:rPr>
              <a:t>Mục đích: cung cấp một cách dễ sự thay đổi trong một khu vực địa lý hoặc hiển thị mức độ biến đổi trong một khu vực</a:t>
            </a:r>
          </a:p>
        </p:txBody>
      </p:sp>
      <p:pic>
        <p:nvPicPr>
          <p:cNvPr id="5" name="Picture 4" descr="A close up of a map&#10;&#10;Description automatically generated">
            <a:extLst>
              <a:ext uri="{FF2B5EF4-FFF2-40B4-BE49-F238E27FC236}">
                <a16:creationId xmlns:a16="http://schemas.microsoft.com/office/drawing/2014/main" id="{127055BC-081D-1C44-AF40-BFE21413E81B}"/>
              </a:ext>
            </a:extLst>
          </p:cNvPr>
          <p:cNvPicPr>
            <a:picLocks noChangeAspect="1"/>
          </p:cNvPicPr>
          <p:nvPr/>
        </p:nvPicPr>
        <p:blipFill>
          <a:blip r:embed="rId2"/>
          <a:stretch>
            <a:fillRect/>
          </a:stretch>
        </p:blipFill>
        <p:spPr>
          <a:xfrm>
            <a:off x="6152685" y="2298869"/>
            <a:ext cx="5744598" cy="4343909"/>
          </a:xfrm>
          <a:prstGeom prst="rect">
            <a:avLst/>
          </a:prstGeom>
        </p:spPr>
      </p:pic>
    </p:spTree>
    <p:extLst>
      <p:ext uri="{BB962C8B-B14F-4D97-AF65-F5344CB8AC3E}">
        <p14:creationId xmlns:p14="http://schemas.microsoft.com/office/powerpoint/2010/main" val="424976872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BẢN ĐỒ BAYESIAN SURPRISE</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a:bodyPr>
          <a:lstStyle/>
          <a:p>
            <a:pPr>
              <a:buClr>
                <a:schemeClr val="tx2"/>
              </a:buClr>
            </a:pPr>
            <a:r>
              <a:rPr lang="vi-VN">
                <a:latin typeface="Helvetica Neue" panose="02000503000000020004" pitchFamily="2" charset="0"/>
              </a:rPr>
              <a:t>Sử dụng các mô hình kỳ vọng để làm nổi bật các giá trị đáng ngạc nhiên.</a:t>
            </a:r>
          </a:p>
          <a:p>
            <a:pPr>
              <a:buClr>
                <a:schemeClr val="tx2"/>
              </a:buClr>
            </a:pPr>
            <a:r>
              <a:rPr lang="vi-VN">
                <a:latin typeface="Helvetica Neue" panose="02000503000000020004" pitchFamily="2" charset="0"/>
              </a:rPr>
              <a:t>Cách thể hiện tương tự bản đồ choropleth.</a:t>
            </a:r>
          </a:p>
        </p:txBody>
      </p:sp>
      <p:pic>
        <p:nvPicPr>
          <p:cNvPr id="6" name="Picture 5" descr="A close up of a map&#10;&#10;Description automatically generated">
            <a:extLst>
              <a:ext uri="{FF2B5EF4-FFF2-40B4-BE49-F238E27FC236}">
                <a16:creationId xmlns:a16="http://schemas.microsoft.com/office/drawing/2014/main" id="{35023009-7F1D-AE4F-9517-0E74D4E8F2EB}"/>
              </a:ext>
            </a:extLst>
          </p:cNvPr>
          <p:cNvPicPr>
            <a:picLocks noChangeAspect="1"/>
          </p:cNvPicPr>
          <p:nvPr/>
        </p:nvPicPr>
        <p:blipFill>
          <a:blip r:embed="rId2"/>
          <a:stretch>
            <a:fillRect/>
          </a:stretch>
        </p:blipFill>
        <p:spPr>
          <a:xfrm>
            <a:off x="5849136" y="2587999"/>
            <a:ext cx="5577399" cy="3921885"/>
          </a:xfrm>
          <a:prstGeom prst="rect">
            <a:avLst/>
          </a:prstGeom>
        </p:spPr>
      </p:pic>
    </p:spTree>
    <p:extLst>
      <p:ext uri="{BB962C8B-B14F-4D97-AF65-F5344CB8AC3E}">
        <p14:creationId xmlns:p14="http://schemas.microsoft.com/office/powerpoint/2010/main" val="1858477056"/>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7"/>
            <a:ext cx="9252154" cy="1016654"/>
          </a:xfrm>
        </p:spPr>
        <p:txBody>
          <a:bodyPr>
            <a:normAutofit/>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BẢN ĐỒ ĐỊA HÌNH</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a:bodyPr>
          <a:lstStyle/>
          <a:p>
            <a:pPr>
              <a:buClr>
                <a:schemeClr val="tx2"/>
              </a:buClr>
            </a:pPr>
            <a:r>
              <a:rPr lang="vi-VN">
                <a:latin typeface="Helvetica Neue" panose="02000503000000020004" pitchFamily="2" charset="0"/>
              </a:rPr>
              <a:t>Dữ liệu:</a:t>
            </a:r>
          </a:p>
          <a:p>
            <a:pPr lvl="1">
              <a:buClr>
                <a:schemeClr val="tx2"/>
              </a:buClr>
            </a:pPr>
            <a:r>
              <a:rPr lang="vi-VN">
                <a:latin typeface="Helvetica Neue" panose="02000503000000020004" pitchFamily="2" charset="0"/>
              </a:rPr>
              <a:t>Hình học địa lý.</a:t>
            </a:r>
          </a:p>
          <a:p>
            <a:pPr lvl="1">
              <a:buClr>
                <a:schemeClr val="tx2"/>
              </a:buClr>
            </a:pPr>
            <a:r>
              <a:rPr lang="vi-VN">
                <a:latin typeface="Helvetica Neue" panose="02000503000000020004" pitchFamily="2" charset="0"/>
              </a:rPr>
              <a:t>Trường không gian vô hướng (1 thuộc tính định lượng / ô).</a:t>
            </a:r>
          </a:p>
          <a:p>
            <a:pPr>
              <a:buClr>
                <a:schemeClr val="tx2"/>
              </a:buClr>
            </a:pPr>
            <a:r>
              <a:rPr lang="vi-VN">
                <a:latin typeface="Helvetica Neue" panose="02000503000000020004" pitchFamily="2" charset="0"/>
              </a:rPr>
              <a:t>Cách thể hiện:</a:t>
            </a:r>
          </a:p>
          <a:p>
            <a:pPr lvl="1">
              <a:buClr>
                <a:schemeClr val="tx2"/>
              </a:buClr>
            </a:pPr>
            <a:r>
              <a:rPr lang="vi-VN">
                <a:latin typeface="Helvetica Neue" panose="02000503000000020004" pitchFamily="2" charset="0"/>
              </a:rPr>
              <a:t>Các đường đồng mức (isoline)</a:t>
            </a:r>
          </a:p>
          <a:p>
            <a:pPr>
              <a:buClr>
                <a:schemeClr val="tx2"/>
              </a:buClr>
            </a:pPr>
            <a:r>
              <a:rPr lang="vi-VN">
                <a:latin typeface="Helvetica Neue" panose="02000503000000020004" pitchFamily="2" charset="0"/>
              </a:rPr>
              <a:t>Mục đích: Khảo sát địa hình của một địa điểm địa lý cụ thể.</a:t>
            </a:r>
          </a:p>
        </p:txBody>
      </p:sp>
      <p:pic>
        <p:nvPicPr>
          <p:cNvPr id="5" name="Picture 4" descr="A picture containing text&#10;&#10;Description automatically generated">
            <a:extLst>
              <a:ext uri="{FF2B5EF4-FFF2-40B4-BE49-F238E27FC236}">
                <a16:creationId xmlns:a16="http://schemas.microsoft.com/office/drawing/2014/main" id="{4BB5E1B2-A1C0-F649-93E6-44A9054921AC}"/>
              </a:ext>
            </a:extLst>
          </p:cNvPr>
          <p:cNvPicPr>
            <a:picLocks noChangeAspect="1"/>
          </p:cNvPicPr>
          <p:nvPr/>
        </p:nvPicPr>
        <p:blipFill>
          <a:blip r:embed="rId2"/>
          <a:stretch>
            <a:fillRect/>
          </a:stretch>
        </p:blipFill>
        <p:spPr>
          <a:xfrm>
            <a:off x="5690440" y="2744809"/>
            <a:ext cx="6351784" cy="3654060"/>
          </a:xfrm>
          <a:prstGeom prst="rect">
            <a:avLst/>
          </a:prstGeom>
        </p:spPr>
      </p:pic>
    </p:spTree>
    <p:extLst>
      <p:ext uri="{BB962C8B-B14F-4D97-AF65-F5344CB8AC3E}">
        <p14:creationId xmlns:p14="http://schemas.microsoft.com/office/powerpoint/2010/main" val="322577599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fontScale="90000"/>
          </a:bodyPr>
          <a:lstStyle/>
          <a:p>
            <a:r>
              <a:rPr lang="en-VN">
                <a:solidFill>
                  <a:srgbClr val="EBEBEB"/>
                </a:solidFill>
                <a:latin typeface="Tahoma" panose="020B0604030504040204" pitchFamily="34" charset="0"/>
                <a:ea typeface="Tahoma" panose="020B0604030504040204" pitchFamily="34" charset="0"/>
                <a:cs typeface="Tahoma" panose="020B0604030504040204" pitchFamily="34" charset="0"/>
              </a:rPr>
              <a:t>ĐỊNH HƯỚNG THEO LỰC LƯỢNG</a:t>
            </a:r>
            <a:br>
              <a:rPr lang="en-VN">
                <a:solidFill>
                  <a:srgbClr val="EBEBEB"/>
                </a:solidFill>
                <a:latin typeface="Tahoma" panose="020B0604030504040204" pitchFamily="34" charset="0"/>
                <a:ea typeface="Tahoma" panose="020B0604030504040204" pitchFamily="34" charset="0"/>
                <a:cs typeface="Tahoma" panose="020B0604030504040204" pitchFamily="34" charset="0"/>
              </a:rPr>
            </a:br>
            <a:r>
              <a:rPr lang="en-US" sz="3600">
                <a:solidFill>
                  <a:srgbClr val="EBEBEB"/>
                </a:solidFill>
                <a:latin typeface="Tahoma" panose="020B0604030504040204" pitchFamily="34" charset="0"/>
                <a:ea typeface="Tahoma" panose="020B0604030504040204" pitchFamily="34" charset="0"/>
                <a:cs typeface="Tahoma" panose="020B0604030504040204" pitchFamily="34" charset="0"/>
              </a:rPr>
              <a:t> (FORCE-DIRECTED PLACEMENT)</a:t>
            </a:r>
            <a:br>
              <a:rPr lang="en-US">
                <a:solidFill>
                  <a:srgbClr val="EBEBEB"/>
                </a:solidFill>
                <a:latin typeface="Tahoma" panose="020B0604030504040204" pitchFamily="34" charset="0"/>
                <a:ea typeface="Tahoma" panose="020B0604030504040204" pitchFamily="34" charset="0"/>
                <a:cs typeface="Tahoma" panose="020B0604030504040204" pitchFamily="34" charset="0"/>
              </a:rPr>
            </a:br>
            <a:endParaRPr lang="en-VN">
              <a:solidFill>
                <a:srgbClr val="EBEBEB"/>
              </a:solidFill>
              <a:latin typeface="Tahoma" panose="020B0604030504040204" pitchFamily="34" charset="0"/>
              <a:ea typeface="Tahoma" panose="020B0604030504040204" pitchFamily="34" charset="0"/>
              <a:cs typeface="Tahoma" panose="020B0604030504040204" pitchFamily="34" charset="0"/>
            </a:endParaRP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fontScale="70000" lnSpcReduction="20000"/>
          </a:bodyPr>
          <a:lstStyle/>
          <a:p>
            <a:pPr>
              <a:lnSpc>
                <a:spcPct val="120000"/>
              </a:lnSpc>
              <a:buClr>
                <a:schemeClr val="tx2"/>
              </a:buClr>
            </a:pPr>
            <a:r>
              <a:rPr lang="vi-VN">
                <a:latin typeface="Helvetica Neue" panose="02000503000000020004" pitchFamily="2" charset="0"/>
              </a:rPr>
              <a:t>Kí hiệu: thể hiện sự kết nối, điểm nút</a:t>
            </a:r>
          </a:p>
          <a:p>
            <a:pPr>
              <a:lnSpc>
                <a:spcPct val="120000"/>
              </a:lnSpc>
              <a:buClr>
                <a:schemeClr val="tx2"/>
              </a:buClr>
            </a:pPr>
            <a:r>
              <a:rPr lang="vi-VN">
                <a:latin typeface="Helvetica Neue" panose="02000503000000020004" pitchFamily="2" charset="0"/>
              </a:rPr>
              <a:t>Cần xem xét:</a:t>
            </a:r>
          </a:p>
          <a:p>
            <a:pPr lvl="1">
              <a:lnSpc>
                <a:spcPct val="120000"/>
              </a:lnSpc>
              <a:buClr>
                <a:schemeClr val="tx2"/>
              </a:buClr>
            </a:pPr>
            <a:r>
              <a:rPr lang="vi-VN">
                <a:latin typeface="Helvetica Neue" panose="02000503000000020004" pitchFamily="2" charset="0"/>
              </a:rPr>
              <a:t>Vị trí trong không gian: Giảm thiểu giao cắt.</a:t>
            </a:r>
          </a:p>
          <a:p>
            <a:pPr lvl="1">
              <a:lnSpc>
                <a:spcPct val="120000"/>
              </a:lnSpc>
              <a:buClr>
                <a:schemeClr val="tx2"/>
              </a:buClr>
            </a:pPr>
            <a:r>
              <a:rPr lang="vi-VN">
                <a:latin typeface="Helvetica Neue" panose="02000503000000020004" pitchFamily="2" charset="0"/>
              </a:rPr>
              <a:t>Ý nghĩa của trạng thái gần:</a:t>
            </a:r>
          </a:p>
          <a:p>
            <a:pPr lvl="2">
              <a:lnSpc>
                <a:spcPct val="120000"/>
              </a:lnSpc>
              <a:buClr>
                <a:schemeClr val="tx2"/>
              </a:buClr>
            </a:pPr>
            <a:r>
              <a:rPr lang="vi-VN">
                <a:latin typeface="Helvetica Neue" panose="02000503000000020004" pitchFamily="2" charset="0"/>
              </a:rPr>
              <a:t>Đôi khi có nghĩa.</a:t>
            </a:r>
          </a:p>
          <a:p>
            <a:pPr lvl="2">
              <a:lnSpc>
                <a:spcPct val="120000"/>
              </a:lnSpc>
              <a:buClr>
                <a:schemeClr val="tx2"/>
              </a:buClr>
            </a:pPr>
            <a:r>
              <a:rPr lang="vi-VN">
                <a:latin typeface="Helvetica Neue" panose="02000503000000020004" pitchFamily="2" charset="0"/>
              </a:rPr>
              <a:t>Đôi khi tùy ý do thuật toán bố trị tạo ra.</a:t>
            </a:r>
          </a:p>
          <a:p>
            <a:pPr lvl="1">
              <a:lnSpc>
                <a:spcPct val="120000"/>
              </a:lnSpc>
              <a:buClr>
                <a:schemeClr val="tx2"/>
              </a:buClr>
            </a:pPr>
            <a:r>
              <a:rPr lang="vi-VN">
                <a:latin typeface="Helvetica Neue" panose="02000503000000020004" pitchFamily="2" charset="0"/>
              </a:rPr>
              <a:t>Chiều dài cạnh: các cạnh dài dễ nhìn hơn so với ngắn</a:t>
            </a:r>
          </a:p>
          <a:p>
            <a:pPr>
              <a:lnSpc>
                <a:spcPct val="120000"/>
              </a:lnSpc>
              <a:buClr>
                <a:schemeClr val="tx2"/>
              </a:buClr>
            </a:pPr>
            <a:r>
              <a:rPr lang="vi-VN">
                <a:latin typeface="Helvetica Neue" panose="02000503000000020004" pitchFamily="2" charset="0"/>
              </a:rPr>
              <a:t>Mục đích: khám phá cấu trúc liên kết, xác định đường dẫn, cụm</a:t>
            </a:r>
          </a:p>
          <a:p>
            <a:pPr>
              <a:lnSpc>
                <a:spcPct val="120000"/>
              </a:lnSpc>
              <a:buClr>
                <a:schemeClr val="tx2"/>
              </a:buClr>
            </a:pPr>
            <a:r>
              <a:rPr lang="vi-VN">
                <a:latin typeface="Helvetica Neue" panose="02000503000000020004" pitchFamily="2" charset="0"/>
              </a:rPr>
              <a:t>Khả năng mở rộng: </a:t>
            </a:r>
          </a:p>
          <a:p>
            <a:pPr lvl="1">
              <a:lnSpc>
                <a:spcPct val="120000"/>
              </a:lnSpc>
              <a:buClr>
                <a:schemeClr val="tx2"/>
              </a:buClr>
            </a:pPr>
            <a:r>
              <a:rPr lang="vi-VN">
                <a:latin typeface="Helvetica Neue" panose="02000503000000020004" pitchFamily="2" charset="0"/>
              </a:rPr>
              <a:t>Nút: Hàng chục hoặc hàng trăm.</a:t>
            </a:r>
          </a:p>
          <a:p>
            <a:pPr lvl="1">
              <a:lnSpc>
                <a:spcPct val="120000"/>
              </a:lnSpc>
              <a:buClr>
                <a:schemeClr val="tx2"/>
              </a:buClr>
            </a:pPr>
            <a:r>
              <a:rPr lang="vi-VN">
                <a:latin typeface="Helvetica Neue" panose="02000503000000020004" pitchFamily="2" charset="0"/>
              </a:rPr>
              <a:t>Cạnh: Hàng trăm.</a:t>
            </a:r>
          </a:p>
          <a:p>
            <a:pPr lvl="1">
              <a:lnSpc>
                <a:spcPct val="120000"/>
              </a:lnSpc>
              <a:buClr>
                <a:schemeClr val="tx2"/>
              </a:buClr>
            </a:pPr>
            <a:r>
              <a:rPr lang="vi-VN">
                <a:latin typeface="Helvetica Neue" panose="02000503000000020004" pitchFamily="2" charset="0"/>
              </a:rPr>
              <a:t>Điểm nút (N) / Cạnh (E) theo tỉ lệ E &lt; 4 N</a:t>
            </a:r>
          </a:p>
        </p:txBody>
      </p:sp>
      <p:pic>
        <p:nvPicPr>
          <p:cNvPr id="6" name="Picture 5" descr="A close up of a map&#10;&#10;Description automatically generated">
            <a:extLst>
              <a:ext uri="{FF2B5EF4-FFF2-40B4-BE49-F238E27FC236}">
                <a16:creationId xmlns:a16="http://schemas.microsoft.com/office/drawing/2014/main" id="{040394FF-A8F2-7C4B-ADD4-70F77610D9F9}"/>
              </a:ext>
            </a:extLst>
          </p:cNvPr>
          <p:cNvPicPr>
            <a:picLocks noChangeAspect="1"/>
          </p:cNvPicPr>
          <p:nvPr/>
        </p:nvPicPr>
        <p:blipFill>
          <a:blip r:embed="rId2"/>
          <a:stretch>
            <a:fillRect/>
          </a:stretch>
        </p:blipFill>
        <p:spPr>
          <a:xfrm>
            <a:off x="6162693" y="2557299"/>
            <a:ext cx="5849217" cy="3718056"/>
          </a:xfrm>
          <a:prstGeom prst="rect">
            <a:avLst/>
          </a:prstGeom>
        </p:spPr>
      </p:pic>
    </p:spTree>
    <p:extLst>
      <p:ext uri="{BB962C8B-B14F-4D97-AF65-F5344CB8AC3E}">
        <p14:creationId xmlns:p14="http://schemas.microsoft.com/office/powerpoint/2010/main" val="173462487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fontScale="90000"/>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sfdp (scalable force-directed placement)</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a:bodyPr>
          <a:lstStyle/>
          <a:p>
            <a:pPr>
              <a:buClr>
                <a:schemeClr val="tx2"/>
              </a:buClr>
            </a:pPr>
            <a:r>
              <a:rPr lang="vi-VN">
                <a:latin typeface="Helvetica Neue" panose="02000503000000020004" pitchFamily="2" charset="0"/>
              </a:rPr>
              <a:t>Dữ liệu:</a:t>
            </a:r>
          </a:p>
          <a:p>
            <a:pPr lvl="1">
              <a:buClr>
                <a:schemeClr val="tx2"/>
              </a:buClr>
            </a:pPr>
            <a:r>
              <a:rPr lang="vi-VN">
                <a:latin typeface="Helvetica Neue" panose="02000503000000020004" pitchFamily="2" charset="0"/>
              </a:rPr>
              <a:t>Gốc: Mạng lưới</a:t>
            </a:r>
          </a:p>
          <a:p>
            <a:pPr lvl="1">
              <a:buClr>
                <a:schemeClr val="tx2"/>
              </a:buClr>
            </a:pPr>
            <a:r>
              <a:rPr lang="vi-VN">
                <a:latin typeface="Helvetica Neue" panose="02000503000000020004" pitchFamily="2" charset="0"/>
              </a:rPr>
              <a:t>Phân cấp theo cụm ở đỉnh.</a:t>
            </a:r>
          </a:p>
          <a:p>
            <a:pPr>
              <a:buClr>
                <a:schemeClr val="tx2"/>
              </a:buClr>
            </a:pPr>
            <a:r>
              <a:rPr lang="vi-VN">
                <a:latin typeface="Helvetica Neue" panose="02000503000000020004" pitchFamily="2" charset="0"/>
              </a:rPr>
              <a:t>Mục đích: Khám phá cấu trúc liên kết, đường dẫn và các cụm.</a:t>
            </a:r>
          </a:p>
          <a:p>
            <a:pPr>
              <a:buClr>
                <a:schemeClr val="tx2"/>
              </a:buClr>
            </a:pPr>
            <a:r>
              <a:rPr lang="vi-VN">
                <a:latin typeface="Helvetica Neue" panose="02000503000000020004" pitchFamily="2" charset="0"/>
              </a:rPr>
              <a:t>Khả năng mở rộng:</a:t>
            </a:r>
          </a:p>
          <a:p>
            <a:pPr lvl="1">
              <a:buClr>
                <a:schemeClr val="tx2"/>
              </a:buClr>
            </a:pPr>
            <a:r>
              <a:rPr lang="vi-VN">
                <a:latin typeface="Helvetica Neue" panose="02000503000000020004" pitchFamily="2" charset="0"/>
              </a:rPr>
              <a:t>Nút (N) và cạnh (E): 1K -&gt; 10K </a:t>
            </a:r>
            <a:br>
              <a:rPr lang="vi-VN">
                <a:latin typeface="Helvetica Neue" panose="02000503000000020004" pitchFamily="2" charset="0"/>
              </a:rPr>
            </a:br>
            <a:r>
              <a:rPr lang="vi-VN">
                <a:latin typeface="Helvetica Neue" panose="02000503000000020004" pitchFamily="2" charset="0"/>
              </a:rPr>
              <a:t>(tỉ lệ E &lt; 4N)</a:t>
            </a:r>
          </a:p>
        </p:txBody>
      </p:sp>
      <p:pic>
        <p:nvPicPr>
          <p:cNvPr id="5" name="Picture 4" descr="A picture containing flower&#10;&#10;Description automatically generated">
            <a:extLst>
              <a:ext uri="{FF2B5EF4-FFF2-40B4-BE49-F238E27FC236}">
                <a16:creationId xmlns:a16="http://schemas.microsoft.com/office/drawing/2014/main" id="{46B35F8C-78AB-8C41-82A1-6FB8640BE1EB}"/>
              </a:ext>
            </a:extLst>
          </p:cNvPr>
          <p:cNvPicPr>
            <a:picLocks noChangeAspect="1"/>
          </p:cNvPicPr>
          <p:nvPr/>
        </p:nvPicPr>
        <p:blipFill>
          <a:blip r:embed="rId2"/>
          <a:stretch>
            <a:fillRect/>
          </a:stretch>
        </p:blipFill>
        <p:spPr>
          <a:xfrm>
            <a:off x="5456291" y="2333059"/>
            <a:ext cx="6527296" cy="4149134"/>
          </a:xfrm>
          <a:prstGeom prst="rect">
            <a:avLst/>
          </a:prstGeom>
        </p:spPr>
      </p:pic>
    </p:spTree>
    <p:extLst>
      <p:ext uri="{BB962C8B-B14F-4D97-AF65-F5344CB8AC3E}">
        <p14:creationId xmlns:p14="http://schemas.microsoft.com/office/powerpoint/2010/main" val="329485305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fontScale="90000"/>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MA TRẬN KỀ (ADJACENCY MATRIX VIEW)</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a:bodyPr>
          <a:lstStyle/>
          <a:p>
            <a:pPr>
              <a:buClr>
                <a:schemeClr val="tx2"/>
              </a:buClr>
            </a:pPr>
            <a:r>
              <a:rPr lang="vi-VN">
                <a:latin typeface="Helvetica Neue" panose="02000503000000020004" pitchFamily="2" charset="0"/>
              </a:rPr>
              <a:t>Dữ liệu: mạng lưới</a:t>
            </a:r>
          </a:p>
          <a:p>
            <a:pPr lvl="1">
              <a:buClr>
                <a:schemeClr val="tx2"/>
              </a:buClr>
            </a:pPr>
            <a:r>
              <a:rPr lang="vi-VN">
                <a:latin typeface="Helvetica Neue" panose="02000503000000020004" pitchFamily="2" charset="0"/>
              </a:rPr>
              <a:t>Chuyển hóa giống như bản đồ nhiệt (heatmap)</a:t>
            </a:r>
          </a:p>
          <a:p>
            <a:pPr>
              <a:buClr>
                <a:schemeClr val="tx2"/>
              </a:buClr>
            </a:pPr>
            <a:r>
              <a:rPr lang="vi-VN">
                <a:latin typeface="Helvetica Neue" panose="02000503000000020004" pitchFamily="2" charset="0"/>
              </a:rPr>
              <a:t>Cách thể hiện: bảng từ mạng lưới</a:t>
            </a:r>
          </a:p>
          <a:p>
            <a:pPr lvl="1">
              <a:buClr>
                <a:schemeClr val="tx2"/>
              </a:buClr>
            </a:pPr>
            <a:r>
              <a:rPr lang="vi-VN">
                <a:latin typeface="Helvetica Neue" panose="02000503000000020004" pitchFamily="2" charset="0"/>
              </a:rPr>
              <a:t>1 thuộc tính định lượng.</a:t>
            </a:r>
          </a:p>
          <a:p>
            <a:pPr lvl="1">
              <a:buClr>
                <a:schemeClr val="tx2"/>
              </a:buClr>
            </a:pPr>
            <a:r>
              <a:rPr lang="vi-VN">
                <a:latin typeface="Helvetica Neue" panose="02000503000000020004" pitchFamily="2" charset="0"/>
              </a:rPr>
              <a:t>2 thuộc tính phân loại: danh sách nút * 2</a:t>
            </a:r>
          </a:p>
          <a:p>
            <a:pPr>
              <a:buClr>
                <a:schemeClr val="tx2"/>
              </a:buClr>
            </a:pPr>
            <a:r>
              <a:rPr lang="vi-VN">
                <a:latin typeface="Helvetica Neue" panose="02000503000000020004" pitchFamily="2" charset="0"/>
              </a:rPr>
              <a:t>Thể hiện trực quan: các ô thay cho các cạnh.</a:t>
            </a:r>
          </a:p>
          <a:p>
            <a:pPr>
              <a:buClr>
                <a:schemeClr val="tx2"/>
              </a:buClr>
            </a:pPr>
            <a:r>
              <a:rPr lang="vi-VN">
                <a:latin typeface="Helvetica Neue" panose="02000503000000020004" pitchFamily="2" charset="0"/>
              </a:rPr>
              <a:t>Khả năng mở rông: 1K điểm nút, 1 triệu cạnh.</a:t>
            </a:r>
          </a:p>
        </p:txBody>
      </p:sp>
      <p:pic>
        <p:nvPicPr>
          <p:cNvPr id="6" name="Picture 5" descr="A close up of a map&#10;&#10;Description automatically generated">
            <a:extLst>
              <a:ext uri="{FF2B5EF4-FFF2-40B4-BE49-F238E27FC236}">
                <a16:creationId xmlns:a16="http://schemas.microsoft.com/office/drawing/2014/main" id="{63C5CB32-0B3D-EF47-ADBF-1E789615BCB9}"/>
              </a:ext>
            </a:extLst>
          </p:cNvPr>
          <p:cNvPicPr>
            <a:picLocks noChangeAspect="1"/>
          </p:cNvPicPr>
          <p:nvPr/>
        </p:nvPicPr>
        <p:blipFill>
          <a:blip r:embed="rId2"/>
          <a:stretch>
            <a:fillRect/>
          </a:stretch>
        </p:blipFill>
        <p:spPr>
          <a:xfrm>
            <a:off x="5693084" y="3091760"/>
            <a:ext cx="6388500" cy="2937321"/>
          </a:xfrm>
          <a:prstGeom prst="rect">
            <a:avLst/>
          </a:prstGeom>
        </p:spPr>
      </p:pic>
    </p:spTree>
    <p:extLst>
      <p:ext uri="{BB962C8B-B14F-4D97-AF65-F5344CB8AC3E}">
        <p14:creationId xmlns:p14="http://schemas.microsoft.com/office/powerpoint/2010/main" val="351710566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BIỂU ĐỒ CÂY (TREE)</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a:bodyPr>
          <a:lstStyle/>
          <a:p>
            <a:pPr>
              <a:buClr>
                <a:schemeClr val="tx2"/>
              </a:buClr>
            </a:pPr>
            <a:r>
              <a:rPr lang="vi-VN">
                <a:latin typeface="Helvetica Neue" panose="02000503000000020004" pitchFamily="2" charset="0"/>
              </a:rPr>
              <a:t>Dữ liệu: Điểm nút, sự kết nối</a:t>
            </a:r>
          </a:p>
          <a:p>
            <a:pPr>
              <a:buClr>
                <a:schemeClr val="tx2"/>
              </a:buClr>
            </a:pPr>
            <a:r>
              <a:rPr lang="vi-VN">
                <a:latin typeface="Helvetica Neue" panose="02000503000000020004" pitchFamily="2" charset="0"/>
              </a:rPr>
              <a:t>Mục đích: Khám phá câu trúc liên kết, đường dẫn.</a:t>
            </a:r>
          </a:p>
          <a:p>
            <a:pPr>
              <a:buClr>
                <a:schemeClr val="tx2"/>
              </a:buClr>
            </a:pPr>
            <a:r>
              <a:rPr lang="vi-VN">
                <a:latin typeface="Helvetica Neue" panose="02000503000000020004" pitchFamily="2" charset="0"/>
              </a:rPr>
              <a:t>Khả năng mở rộng: 1 triệu nút</a:t>
            </a:r>
          </a:p>
        </p:txBody>
      </p:sp>
      <p:pic>
        <p:nvPicPr>
          <p:cNvPr id="5" name="Picture 4" descr="A picture containing object, clock&#10;&#10;Description automatically generated">
            <a:extLst>
              <a:ext uri="{FF2B5EF4-FFF2-40B4-BE49-F238E27FC236}">
                <a16:creationId xmlns:a16="http://schemas.microsoft.com/office/drawing/2014/main" id="{9CD68967-1797-A849-AA8B-B84AAD80649A}"/>
              </a:ext>
            </a:extLst>
          </p:cNvPr>
          <p:cNvPicPr>
            <a:picLocks noChangeAspect="1"/>
          </p:cNvPicPr>
          <p:nvPr/>
        </p:nvPicPr>
        <p:blipFill>
          <a:blip r:embed="rId2"/>
          <a:stretch>
            <a:fillRect/>
          </a:stretch>
        </p:blipFill>
        <p:spPr>
          <a:xfrm>
            <a:off x="5482038" y="2461345"/>
            <a:ext cx="6500469" cy="4094498"/>
          </a:xfrm>
          <a:prstGeom prst="rect">
            <a:avLst/>
          </a:prstGeom>
        </p:spPr>
      </p:pic>
    </p:spTree>
    <p:extLst>
      <p:ext uri="{BB962C8B-B14F-4D97-AF65-F5344CB8AC3E}">
        <p14:creationId xmlns:p14="http://schemas.microsoft.com/office/powerpoint/2010/main" val="1932432470"/>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BẢN ĐỒ CÂY (TREEMAPS)</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lnSpcReduction="10000"/>
          </a:bodyPr>
          <a:lstStyle/>
          <a:p>
            <a:pPr>
              <a:buClr>
                <a:schemeClr val="tx2"/>
              </a:buClr>
            </a:pPr>
            <a:r>
              <a:rPr lang="vi-VN">
                <a:latin typeface="Helvetica Neue" panose="02000503000000020004" pitchFamily="2" charset="0"/>
              </a:rPr>
              <a:t>Dữ liệu:</a:t>
            </a:r>
          </a:p>
          <a:p>
            <a:pPr lvl="1">
              <a:buClr>
                <a:schemeClr val="tx2"/>
              </a:buClr>
            </a:pPr>
            <a:r>
              <a:rPr lang="vi-VN">
                <a:latin typeface="Helvetica Neue" panose="02000503000000020004" pitchFamily="2" charset="0"/>
              </a:rPr>
              <a:t>Cây</a:t>
            </a:r>
          </a:p>
          <a:p>
            <a:pPr lvl="1">
              <a:buClr>
                <a:schemeClr val="tx2"/>
              </a:buClr>
            </a:pPr>
            <a:r>
              <a:rPr lang="vi-VN">
                <a:latin typeface="Helvetica Neue" panose="02000503000000020004" pitchFamily="2" charset="0"/>
              </a:rPr>
              <a:t>1 thuộc tính định lượng ở nút con</a:t>
            </a:r>
          </a:p>
          <a:p>
            <a:pPr>
              <a:buClr>
                <a:schemeClr val="tx2"/>
              </a:buClr>
            </a:pPr>
            <a:r>
              <a:rPr lang="vi-VN">
                <a:latin typeface="Helvetica Neue" panose="02000503000000020004" pitchFamily="2" charset="0"/>
              </a:rPr>
              <a:t>Cách thể hiện:</a:t>
            </a:r>
          </a:p>
          <a:p>
            <a:pPr lvl="1">
              <a:buClr>
                <a:schemeClr val="tx2"/>
              </a:buClr>
            </a:pPr>
            <a:r>
              <a:rPr lang="vi-VN">
                <a:latin typeface="Helvetica Neue" panose="02000503000000020004" pitchFamily="2" charset="0"/>
              </a:rPr>
              <a:t>Dấu hiệu chứa khu vực cho cấu trúc phân cấp</a:t>
            </a:r>
          </a:p>
          <a:p>
            <a:pPr lvl="1">
              <a:buClr>
                <a:schemeClr val="tx2"/>
              </a:buClr>
            </a:pPr>
            <a:r>
              <a:rPr lang="vi-VN">
                <a:latin typeface="Helvetica Neue" panose="02000503000000020004" pitchFamily="2" charset="0"/>
              </a:rPr>
              <a:t>Kính thước thể hiện thuộc tính định lượng.</a:t>
            </a:r>
          </a:p>
          <a:p>
            <a:pPr>
              <a:buClr>
                <a:schemeClr val="tx2"/>
              </a:buClr>
            </a:pPr>
            <a:r>
              <a:rPr lang="vi-VN">
                <a:latin typeface="Helvetica Neue" panose="02000503000000020004" pitchFamily="2" charset="0"/>
              </a:rPr>
              <a:t>Mục đích: Truy vấn thuộc tính tại các nút con</a:t>
            </a:r>
          </a:p>
          <a:p>
            <a:pPr>
              <a:buClr>
                <a:schemeClr val="tx2"/>
              </a:buClr>
            </a:pPr>
            <a:r>
              <a:rPr lang="vi-VN">
                <a:latin typeface="Helvetica Neue" panose="02000503000000020004" pitchFamily="2" charset="0"/>
              </a:rPr>
              <a:t>Khả năng mở rộng: 1 triệu nút con</a:t>
            </a:r>
          </a:p>
        </p:txBody>
      </p:sp>
      <p:pic>
        <p:nvPicPr>
          <p:cNvPr id="6" name="Picture 5">
            <a:extLst>
              <a:ext uri="{FF2B5EF4-FFF2-40B4-BE49-F238E27FC236}">
                <a16:creationId xmlns:a16="http://schemas.microsoft.com/office/drawing/2014/main" id="{67E13BD1-1937-A64E-9FE8-41C968CD90DE}"/>
              </a:ext>
            </a:extLst>
          </p:cNvPr>
          <p:cNvPicPr>
            <a:picLocks noChangeAspect="1"/>
          </p:cNvPicPr>
          <p:nvPr/>
        </p:nvPicPr>
        <p:blipFill>
          <a:blip r:embed="rId2"/>
          <a:stretch>
            <a:fillRect/>
          </a:stretch>
        </p:blipFill>
        <p:spPr>
          <a:xfrm>
            <a:off x="5826467" y="2497685"/>
            <a:ext cx="6039287" cy="4179600"/>
          </a:xfrm>
          <a:prstGeom prst="rect">
            <a:avLst/>
          </a:prstGeom>
        </p:spPr>
      </p:pic>
    </p:spTree>
    <p:extLst>
      <p:ext uri="{BB962C8B-B14F-4D97-AF65-F5344CB8AC3E}">
        <p14:creationId xmlns:p14="http://schemas.microsoft.com/office/powerpoint/2010/main" val="142768640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E58E-638C-9B49-A714-30149E9FB6C7}"/>
              </a:ext>
            </a:extLst>
          </p:cNvPr>
          <p:cNvSpPr>
            <a:spLocks noGrp="1"/>
          </p:cNvSpPr>
          <p:nvPr>
            <p:ph type="title"/>
          </p:nvPr>
        </p:nvSpPr>
        <p:spPr>
          <a:xfrm>
            <a:off x="646111" y="452718"/>
            <a:ext cx="9726325" cy="1400530"/>
          </a:xfrm>
        </p:spPr>
        <p:txBody>
          <a:bodyPr/>
          <a:lstStyle/>
          <a:p>
            <a:r>
              <a:rPr lang="en-VN" dirty="0">
                <a:latin typeface="Tahoma" panose="020B0604030504040204" pitchFamily="34" charset="0"/>
                <a:ea typeface="Tahoma" panose="020B0604030504040204" pitchFamily="34" charset="0"/>
                <a:cs typeface="Tahoma" panose="020B0604030504040204" pitchFamily="34" charset="0"/>
              </a:rPr>
              <a:t>1. QUY TRÌNH TRỰC QUAN HÓA </a:t>
            </a:r>
            <a:br>
              <a:rPr lang="en-VN" dirty="0">
                <a:latin typeface="Tahoma" panose="020B0604030504040204" pitchFamily="34" charset="0"/>
                <a:ea typeface="Tahoma" panose="020B0604030504040204" pitchFamily="34" charset="0"/>
                <a:cs typeface="Tahoma" panose="020B0604030504040204" pitchFamily="34" charset="0"/>
              </a:rPr>
            </a:br>
            <a:r>
              <a:rPr lang="en-VN" dirty="0">
                <a:latin typeface="Tahoma" panose="020B0604030504040204" pitchFamily="34" charset="0"/>
                <a:ea typeface="Tahoma" panose="020B0604030504040204" pitchFamily="34" charset="0"/>
                <a:cs typeface="Tahoma" panose="020B0604030504040204" pitchFamily="34" charset="0"/>
              </a:rPr>
              <a:t>DỮ LIỆU</a:t>
            </a:r>
          </a:p>
        </p:txBody>
      </p:sp>
      <p:sp>
        <p:nvSpPr>
          <p:cNvPr id="3" name="Content Placeholder 2">
            <a:extLst>
              <a:ext uri="{FF2B5EF4-FFF2-40B4-BE49-F238E27FC236}">
                <a16:creationId xmlns:a16="http://schemas.microsoft.com/office/drawing/2014/main" id="{9D4C2CE2-7598-DA4C-A1B5-B16C684ADED1}"/>
              </a:ext>
            </a:extLst>
          </p:cNvPr>
          <p:cNvSpPr>
            <a:spLocks noGrp="1"/>
          </p:cNvSpPr>
          <p:nvPr>
            <p:ph idx="1"/>
          </p:nvPr>
        </p:nvSpPr>
        <p:spPr>
          <a:xfrm>
            <a:off x="1103312" y="2052918"/>
            <a:ext cx="9128900" cy="4195481"/>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Acquire (Thu </a:t>
            </a:r>
            <a:r>
              <a:rPr lang="en-US" dirty="0" err="1">
                <a:latin typeface="Tahoma" panose="020B0604030504040204" pitchFamily="34" charset="0"/>
                <a:ea typeface="Tahoma" panose="020B0604030504040204" pitchFamily="34" charset="0"/>
                <a:cs typeface="Tahoma" panose="020B0604030504040204" pitchFamily="34" charset="0"/>
              </a:rPr>
              <a:t>thập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dữ</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liệu</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Parse (</a:t>
            </a:r>
            <a:r>
              <a:rPr lang="en-US" dirty="0" err="1">
                <a:latin typeface="Tahoma" panose="020B0604030504040204" pitchFamily="34" charset="0"/>
                <a:ea typeface="Tahoma" panose="020B0604030504040204" pitchFamily="34" charset="0"/>
                <a:cs typeface="Tahoma" panose="020B0604030504040204" pitchFamily="34" charset="0"/>
              </a:rPr>
              <a:t>Phân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tích</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Filter (</a:t>
            </a:r>
            <a:r>
              <a:rPr lang="en-US" dirty="0" err="1">
                <a:latin typeface="Tahoma" panose="020B0604030504040204" pitchFamily="34" charset="0"/>
                <a:ea typeface="Tahoma" panose="020B0604030504040204" pitchFamily="34" charset="0"/>
                <a:cs typeface="Tahoma" panose="020B0604030504040204" pitchFamily="34" charset="0"/>
              </a:rPr>
              <a:t>Lọc</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Mine (</a:t>
            </a:r>
            <a:r>
              <a:rPr lang="en-US" dirty="0" err="1">
                <a:latin typeface="Tahoma" panose="020B0604030504040204" pitchFamily="34" charset="0"/>
                <a:ea typeface="Tahoma" panose="020B0604030504040204" pitchFamily="34" charset="0"/>
                <a:cs typeface="Tahoma" panose="020B0604030504040204" pitchFamily="34" charset="0"/>
              </a:rPr>
              <a:t>Khai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thác</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Represent (</a:t>
            </a:r>
            <a:r>
              <a:rPr lang="en-US" dirty="0" err="1">
                <a:latin typeface="Tahoma" panose="020B0604030504040204" pitchFamily="34" charset="0"/>
                <a:ea typeface="Tahoma" panose="020B0604030504040204" pitchFamily="34" charset="0"/>
                <a:cs typeface="Tahoma" panose="020B0604030504040204" pitchFamily="34" charset="0"/>
              </a:rPr>
              <a:t>Biểu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diễn</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Refine (</a:t>
            </a:r>
            <a:r>
              <a:rPr lang="en-US" dirty="0" err="1">
                <a:latin typeface="Tahoma" panose="020B0604030504040204" pitchFamily="34" charset="0"/>
                <a:ea typeface="Tahoma" panose="020B0604030504040204" pitchFamily="34" charset="0"/>
                <a:cs typeface="Tahoma" panose="020B0604030504040204" pitchFamily="34" charset="0"/>
              </a:rPr>
              <a:t>Tinh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chỉnh</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Interact (</a:t>
            </a:r>
            <a:r>
              <a:rPr lang="en-US" dirty="0" err="1">
                <a:latin typeface="Tahoma" panose="020B0604030504040204" pitchFamily="34" charset="0"/>
                <a:ea typeface="Tahoma" panose="020B0604030504040204" pitchFamily="34" charset="0"/>
                <a:cs typeface="Tahoma" panose="020B0604030504040204" pitchFamily="34" charset="0"/>
              </a:rPr>
              <a:t>Tương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tác</a:t>
            </a:r>
            <a:r>
              <a:rPr lang="en-US" dirty="0">
                <a:latin typeface="Tahoma" panose="020B0604030504040204" pitchFamily="34" charset="0"/>
                <a:ea typeface="Tahoma" panose="020B0604030504040204" pitchFamily="34" charset="0"/>
                <a:cs typeface="Tahoma" panose="020B0604030504040204" pitchFamily="34" charset="0"/>
              </a:rPr>
              <a:t>)</a:t>
            </a:r>
          </a:p>
          <a:p>
            <a:pPr marL="0" indent="0">
              <a:buNone/>
            </a:pPr>
            <a:endParaRPr lang="en-VN"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36EA5C7C-7317-8548-96B5-7AE26EA25E73}"/>
              </a:ext>
            </a:extLst>
          </p:cNvPr>
          <p:cNvSpPr txBox="1"/>
          <p:nvPr/>
        </p:nvSpPr>
        <p:spPr>
          <a:xfrm>
            <a:off x="1385415" y="6371979"/>
            <a:ext cx="9421169" cy="369332"/>
          </a:xfrm>
          <a:prstGeom prst="rect">
            <a:avLst/>
          </a:prstGeom>
          <a:noFill/>
        </p:spPr>
        <p:txBody>
          <a:bodyPr wrap="none" rtlCol="0">
            <a:spAutoFit/>
          </a:bodyPr>
          <a:lstStyle/>
          <a:p>
            <a:r>
              <a:rPr lang="en-US" dirty="0">
                <a:hlinkClick r:id="rId2"/>
              </a:rPr>
              <a:t>http://media.espora.org/mgoblin_media/media_entries/1633/Visualizing_Data.pdf</a:t>
            </a:r>
            <a:endParaRPr lang="en-VN" dirty="0"/>
          </a:p>
        </p:txBody>
      </p:sp>
    </p:spTree>
    <p:extLst>
      <p:ext uri="{BB962C8B-B14F-4D97-AF65-F5344CB8AC3E}">
        <p14:creationId xmlns:p14="http://schemas.microsoft.com/office/powerpoint/2010/main" val="304139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B7EB-B433-7A45-8D6B-F2E1A274E44E}"/>
              </a:ext>
            </a:extLst>
          </p:cNvPr>
          <p:cNvSpPr>
            <a:spLocks noGrp="1"/>
          </p:cNvSpPr>
          <p:nvPr>
            <p:ph type="title"/>
          </p:nvPr>
        </p:nvSpPr>
        <p:spPr/>
        <p:txBody>
          <a:bodyPr/>
          <a:lstStyle/>
          <a:p>
            <a:r>
              <a:rPr lang="en-VN">
                <a:latin typeface="Tahoma" panose="020B0604030504040204" pitchFamily="34" charset="0"/>
                <a:ea typeface="Tahoma" panose="020B0604030504040204" pitchFamily="34" charset="0"/>
                <a:cs typeface="Tahoma" panose="020B0604030504040204" pitchFamily="34" charset="0"/>
              </a:rPr>
              <a:t>3. CÁC THƯ VIỆN HỖ TRỢ TRỰC QUAN HÓA DỮ LIỆU</a:t>
            </a:r>
          </a:p>
        </p:txBody>
      </p:sp>
      <p:sp>
        <p:nvSpPr>
          <p:cNvPr id="3" name="Content Placeholder 2">
            <a:extLst>
              <a:ext uri="{FF2B5EF4-FFF2-40B4-BE49-F238E27FC236}">
                <a16:creationId xmlns:a16="http://schemas.microsoft.com/office/drawing/2014/main" id="{859B704C-F2E3-EA4C-8002-18B7A161A4E7}"/>
              </a:ext>
            </a:extLst>
          </p:cNvPr>
          <p:cNvSpPr>
            <a:spLocks noGrp="1"/>
          </p:cNvSpPr>
          <p:nvPr>
            <p:ph idx="1"/>
          </p:nvPr>
        </p:nvSpPr>
        <p:spPr/>
        <p:txBody>
          <a:bodyPr numCol="1">
            <a:normAutofit/>
          </a:bodyPr>
          <a:lstStyle/>
          <a:p>
            <a:pPr>
              <a:lnSpc>
                <a:spcPct val="150000"/>
              </a:lnSpc>
            </a:pPr>
            <a:r>
              <a:rPr lang="en-VN" sz="1800">
                <a:latin typeface="Tahoma" panose="020B0604030504040204" pitchFamily="34" charset="0"/>
                <a:ea typeface="Tahoma" panose="020B0604030504040204" pitchFamily="34" charset="0"/>
                <a:cs typeface="Tahoma" panose="020B0604030504040204" pitchFamily="34" charset="0"/>
              </a:rPr>
              <a:t>D3 / D3.js</a:t>
            </a:r>
          </a:p>
          <a:p>
            <a:pPr>
              <a:lnSpc>
                <a:spcPct val="150000"/>
              </a:lnSpc>
            </a:pPr>
            <a:r>
              <a:rPr lang="en-VN" sz="1800">
                <a:latin typeface="Tahoma" panose="020B0604030504040204" pitchFamily="34" charset="0"/>
                <a:ea typeface="Tahoma" panose="020B0604030504040204" pitchFamily="34" charset="0"/>
                <a:cs typeface="Tahoma" panose="020B0604030504040204" pitchFamily="34" charset="0"/>
              </a:rPr>
              <a:t>Processing / p5.js</a:t>
            </a:r>
          </a:p>
          <a:p>
            <a:pPr>
              <a:lnSpc>
                <a:spcPct val="150000"/>
              </a:lnSpc>
            </a:pPr>
            <a:r>
              <a:rPr lang="en-VN" sz="1800">
                <a:latin typeface="Tahoma" panose="020B0604030504040204" pitchFamily="34" charset="0"/>
                <a:ea typeface="Tahoma" panose="020B0604030504040204" pitchFamily="34" charset="0"/>
                <a:cs typeface="Tahoma" panose="020B0604030504040204" pitchFamily="34" charset="0"/>
              </a:rPr>
              <a:t>Prefuse</a:t>
            </a:r>
          </a:p>
          <a:p>
            <a:pPr>
              <a:lnSpc>
                <a:spcPct val="150000"/>
              </a:lnSpc>
            </a:pPr>
            <a:r>
              <a:rPr lang="en-US" sz="1800">
                <a:latin typeface="Tahoma" panose="020B0604030504040204" pitchFamily="34" charset="0"/>
                <a:ea typeface="Tahoma" panose="020B0604030504040204" pitchFamily="34" charset="0"/>
                <a:cs typeface="Tahoma" panose="020B0604030504040204" pitchFamily="34" charset="0"/>
              </a:rPr>
              <a:t>Protovis</a:t>
            </a:r>
          </a:p>
          <a:p>
            <a:pPr marL="0" indent="0">
              <a:lnSpc>
                <a:spcPct val="150000"/>
              </a:lnSpc>
              <a:buNone/>
            </a:pPr>
            <a:endParaRPr lang="en-VN" sz="18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55534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fontScale="90000"/>
          </a:bodyPr>
          <a:lstStyle/>
          <a:p>
            <a:r>
              <a:rPr lang="vi-VN">
                <a:solidFill>
                  <a:srgbClr val="EBEBEB"/>
                </a:solidFill>
                <a:latin typeface="Tahoma" panose="020B0604030504040204" pitchFamily="34" charset="0"/>
                <a:ea typeface="Tahoma" panose="020B0604030504040204" pitchFamily="34" charset="0"/>
                <a:cs typeface="Tahoma" panose="020B0604030504040204" pitchFamily="34" charset="0"/>
              </a:rPr>
              <a:t>THƯ VIỆN ĐỒ HỌA: WebGL VÀ OpenGL</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fontScale="62500" lnSpcReduction="20000"/>
          </a:bodyPr>
          <a:lstStyle/>
          <a:p>
            <a:pPr>
              <a:lnSpc>
                <a:spcPct val="120000"/>
              </a:lnSpc>
              <a:buClr>
                <a:schemeClr val="tx2"/>
              </a:buClr>
            </a:pPr>
            <a:r>
              <a:rPr lang="vi-VN">
                <a:latin typeface="Helvetica Neue" panose="02000503000000020004" pitchFamily="2" charset="0"/>
              </a:rPr>
              <a:t>WebGL là javascript API có thể sử dụng được trong HTML5, được code trong tag &lt;canvas&gt; của HTML 5, điều này cho phép trình duyệt có thể truy cập và sử dụng GPU để xuất ra các đồ họa.</a:t>
            </a:r>
          </a:p>
          <a:p>
            <a:pPr>
              <a:lnSpc>
                <a:spcPct val="120000"/>
              </a:lnSpc>
              <a:buClr>
                <a:schemeClr val="tx2"/>
              </a:buClr>
            </a:pPr>
            <a:r>
              <a:rPr lang="vi-VN">
                <a:latin typeface="Helvetica Neue" panose="02000503000000020004" pitchFamily="2" charset="0"/>
              </a:rPr>
              <a:t>OpenGL là một tiêu chuẩn kỹ thuật đồ họa được hình thành với mục đích định ra một giao diện lập trình ứng dụng (API) theo không gia 3 chiều.</a:t>
            </a:r>
          </a:p>
          <a:p>
            <a:pPr>
              <a:lnSpc>
                <a:spcPct val="120000"/>
              </a:lnSpc>
              <a:buClr>
                <a:schemeClr val="tx2"/>
              </a:buClr>
            </a:pPr>
            <a:r>
              <a:rPr lang="vi-VN">
                <a:latin typeface="Helvetica Neue" panose="02000503000000020004" pitchFamily="2" charset="0"/>
              </a:rPr>
              <a:t>Ưu điểm:</a:t>
            </a:r>
          </a:p>
          <a:p>
            <a:pPr lvl="1">
              <a:lnSpc>
                <a:spcPct val="120000"/>
              </a:lnSpc>
              <a:buClr>
                <a:schemeClr val="tx2"/>
              </a:buClr>
            </a:pPr>
            <a:r>
              <a:rPr lang="vi-VN">
                <a:latin typeface="Helvetica Neue" panose="02000503000000020004" pitchFamily="2" charset="0"/>
              </a:rPr>
              <a:t>Mạnh mẽ, linh động và kiểm soát hoàn toàn dành cho đồ họa.</a:t>
            </a:r>
          </a:p>
          <a:p>
            <a:pPr lvl="1">
              <a:lnSpc>
                <a:spcPct val="120000"/>
              </a:lnSpc>
              <a:buClr>
                <a:schemeClr val="tx2"/>
              </a:buClr>
            </a:pPr>
            <a:r>
              <a:rPr lang="vi-VN">
                <a:latin typeface="Helvetica Neue" panose="02000503000000020004" pitchFamily="2" charset="0"/>
              </a:rPr>
              <a:t>Tăng tốc phần cứng.</a:t>
            </a:r>
          </a:p>
          <a:p>
            <a:pPr lvl="1">
              <a:lnSpc>
                <a:spcPct val="120000"/>
              </a:lnSpc>
              <a:buClr>
                <a:schemeClr val="tx2"/>
              </a:buClr>
            </a:pPr>
            <a:r>
              <a:rPr lang="vi-VN">
                <a:latin typeface="Helvetica Neue" panose="02000503000000020004" pitchFamily="2" charset="0"/>
              </a:rPr>
              <a:t>Hỗ trợ nhiều ngôn ngữ lập trình: JS, C, C++, Java</a:t>
            </a:r>
          </a:p>
          <a:p>
            <a:pPr>
              <a:lnSpc>
                <a:spcPct val="120000"/>
              </a:lnSpc>
              <a:buClr>
                <a:schemeClr val="tx2"/>
              </a:buClr>
            </a:pPr>
            <a:r>
              <a:rPr lang="vi-VN">
                <a:latin typeface="Helvetica Neue" panose="02000503000000020004" pitchFamily="2" charset="0"/>
              </a:rPr>
              <a:t>Khuyết điểm:</a:t>
            </a:r>
          </a:p>
          <a:p>
            <a:pPr lvl="1">
              <a:lnSpc>
                <a:spcPct val="120000"/>
              </a:lnSpc>
              <a:buClr>
                <a:schemeClr val="tx2"/>
              </a:buClr>
            </a:pPr>
            <a:r>
              <a:rPr lang="vi-VN">
                <a:latin typeface="Helvetica Neue" panose="02000503000000020004" pitchFamily="2" charset="0"/>
              </a:rPr>
              <a:t>Phải có kiến thức lập trình.</a:t>
            </a:r>
          </a:p>
          <a:p>
            <a:pPr lvl="1">
              <a:lnSpc>
                <a:spcPct val="120000"/>
              </a:lnSpc>
              <a:buClr>
                <a:schemeClr val="tx2"/>
              </a:buClr>
            </a:pPr>
            <a:r>
              <a:rPr lang="vi-VN">
                <a:latin typeface="Helvetica Neue" panose="02000503000000020004" pitchFamily="2" charset="0"/>
              </a:rPr>
              <a:t>Không hỗ trợ vis có sẵn, phải tự implement tất cả.</a:t>
            </a:r>
          </a:p>
        </p:txBody>
      </p:sp>
      <p:pic>
        <p:nvPicPr>
          <p:cNvPr id="5" name="Picture 4">
            <a:extLst>
              <a:ext uri="{FF2B5EF4-FFF2-40B4-BE49-F238E27FC236}">
                <a16:creationId xmlns:a16="http://schemas.microsoft.com/office/drawing/2014/main" id="{31269FC5-FD61-2B4D-A4F3-DEDA49FC25FE}"/>
              </a:ext>
            </a:extLst>
          </p:cNvPr>
          <p:cNvPicPr>
            <a:picLocks noChangeAspect="1"/>
          </p:cNvPicPr>
          <p:nvPr/>
        </p:nvPicPr>
        <p:blipFill>
          <a:blip r:embed="rId2"/>
          <a:stretch>
            <a:fillRect/>
          </a:stretch>
        </p:blipFill>
        <p:spPr>
          <a:xfrm>
            <a:off x="6860988" y="4178923"/>
            <a:ext cx="4570008" cy="2570629"/>
          </a:xfrm>
          <a:prstGeom prst="rect">
            <a:avLst/>
          </a:prstGeom>
        </p:spPr>
      </p:pic>
      <p:pic>
        <p:nvPicPr>
          <p:cNvPr id="6" name="Picture 5">
            <a:extLst>
              <a:ext uri="{FF2B5EF4-FFF2-40B4-BE49-F238E27FC236}">
                <a16:creationId xmlns:a16="http://schemas.microsoft.com/office/drawing/2014/main" id="{1F805B1C-5F85-EE4E-B53D-A56F4766691A}"/>
              </a:ext>
            </a:extLst>
          </p:cNvPr>
          <p:cNvPicPr>
            <a:picLocks noChangeAspect="1"/>
          </p:cNvPicPr>
          <p:nvPr/>
        </p:nvPicPr>
        <p:blipFill>
          <a:blip r:embed="rId3"/>
          <a:stretch>
            <a:fillRect/>
          </a:stretch>
        </p:blipFill>
        <p:spPr>
          <a:xfrm>
            <a:off x="7014384" y="2399134"/>
            <a:ext cx="4263216" cy="1779789"/>
          </a:xfrm>
          <a:prstGeom prst="rect">
            <a:avLst/>
          </a:prstGeom>
        </p:spPr>
      </p:pic>
    </p:spTree>
    <p:extLst>
      <p:ext uri="{BB962C8B-B14F-4D97-AF65-F5344CB8AC3E}">
        <p14:creationId xmlns:p14="http://schemas.microsoft.com/office/powerpoint/2010/main" val="362783844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D3 / D3.js</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122606" cy="4094497"/>
          </a:xfrm>
        </p:spPr>
        <p:txBody>
          <a:bodyPr>
            <a:normAutofit/>
          </a:bodyPr>
          <a:lstStyle/>
          <a:p>
            <a:pPr>
              <a:lnSpc>
                <a:spcPct val="120000"/>
              </a:lnSpc>
              <a:buClr>
                <a:schemeClr val="tx2"/>
              </a:buClr>
            </a:pPr>
            <a:r>
              <a:rPr lang="vi-VN">
                <a:latin typeface="Helvetica Neue" panose="02000503000000020004" pitchFamily="2" charset="0"/>
              </a:rPr>
              <a:t>D3 - Data Driven Document là một cách tiếp cận minh bạch để trực quan hóa dữ liệu trên web. Bằng cách để dữ liệu được bind vào DOM, đồng thời được transformations tới DOM element. Hay nói cách khác D3 giúp transformation DOM thông qua dữ liệu.</a:t>
            </a:r>
          </a:p>
          <a:p>
            <a:pPr>
              <a:lnSpc>
                <a:spcPct val="120000"/>
              </a:lnSpc>
              <a:buClr>
                <a:schemeClr val="tx2"/>
              </a:buClr>
            </a:pPr>
            <a:r>
              <a:rPr lang="vi-VN">
                <a:latin typeface="Helvetica Neue" panose="02000503000000020004" pitchFamily="2" charset="0"/>
              </a:rPr>
              <a:t>D3 không phải là 1 thư viện chart hay map.</a:t>
            </a:r>
          </a:p>
        </p:txBody>
      </p:sp>
      <p:pic>
        <p:nvPicPr>
          <p:cNvPr id="4" name="Picture 3">
            <a:extLst>
              <a:ext uri="{FF2B5EF4-FFF2-40B4-BE49-F238E27FC236}">
                <a16:creationId xmlns:a16="http://schemas.microsoft.com/office/drawing/2014/main" id="{BB6478B1-7593-4E4F-AB4F-678E3A96B274}"/>
              </a:ext>
            </a:extLst>
          </p:cNvPr>
          <p:cNvPicPr>
            <a:picLocks noChangeAspect="1"/>
          </p:cNvPicPr>
          <p:nvPr/>
        </p:nvPicPr>
        <p:blipFill>
          <a:blip r:embed="rId2"/>
          <a:stretch>
            <a:fillRect/>
          </a:stretch>
        </p:blipFill>
        <p:spPr>
          <a:xfrm>
            <a:off x="6321975" y="2779430"/>
            <a:ext cx="5416522" cy="3064204"/>
          </a:xfrm>
          <a:prstGeom prst="rect">
            <a:avLst/>
          </a:prstGeom>
        </p:spPr>
      </p:pic>
    </p:spTree>
    <p:extLst>
      <p:ext uri="{BB962C8B-B14F-4D97-AF65-F5344CB8AC3E}">
        <p14:creationId xmlns:p14="http://schemas.microsoft.com/office/powerpoint/2010/main" val="178787746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D3 / D3.js</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10890646" cy="4094497"/>
          </a:xfrm>
        </p:spPr>
        <p:txBody>
          <a:bodyPr numCol="2">
            <a:normAutofit/>
          </a:bodyPr>
          <a:lstStyle/>
          <a:p>
            <a:pPr>
              <a:lnSpc>
                <a:spcPct val="110000"/>
              </a:lnSpc>
              <a:buClr>
                <a:schemeClr val="tx2"/>
              </a:buClr>
            </a:pPr>
            <a:r>
              <a:rPr lang="vi-VN" sz="1400">
                <a:latin typeface="Helvetica Neue" panose="02000503000000020004" pitchFamily="2" charset="0"/>
              </a:rPr>
              <a:t>Dựa trên Javascript.</a:t>
            </a:r>
          </a:p>
          <a:p>
            <a:pPr>
              <a:lnSpc>
                <a:spcPct val="110000"/>
              </a:lnSpc>
              <a:buClr>
                <a:schemeClr val="tx2"/>
              </a:buClr>
            </a:pPr>
            <a:r>
              <a:rPr lang="vi-VN" sz="1400">
                <a:latin typeface="Helvetica Neue" panose="02000503000000020004" pitchFamily="2" charset="0"/>
              </a:rPr>
              <a:t>Ưu điểm:</a:t>
            </a:r>
          </a:p>
          <a:p>
            <a:pPr lvl="1">
              <a:lnSpc>
                <a:spcPct val="110000"/>
              </a:lnSpc>
              <a:buClr>
                <a:schemeClr val="tx2"/>
              </a:buClr>
            </a:pPr>
            <a:r>
              <a:rPr lang="vi-VN" sz="1200">
                <a:latin typeface="Helvetica Neue" panose="02000503000000020004" pitchFamily="2" charset="0"/>
              </a:rPr>
              <a:t>Tương tác trực tuyến với web nên dễ tiếp cận và làm quen.</a:t>
            </a:r>
          </a:p>
          <a:p>
            <a:pPr lvl="1">
              <a:lnSpc>
                <a:spcPct val="110000"/>
              </a:lnSpc>
              <a:buClr>
                <a:schemeClr val="tx2"/>
              </a:buClr>
            </a:pPr>
            <a:r>
              <a:rPr lang="vi-VN" sz="1200">
                <a:latin typeface="Helvetica Neue" panose="02000503000000020004" pitchFamily="2" charset="0"/>
              </a:rPr>
              <a:t>D3 tập trung vào dữ liệu, vì vậy đây là công cụ chuyên biệt và phù hợp nhất để trực quan hóa dữ liệu.</a:t>
            </a:r>
          </a:p>
          <a:p>
            <a:pPr lvl="1">
              <a:lnSpc>
                <a:spcPct val="110000"/>
              </a:lnSpc>
              <a:buClr>
                <a:schemeClr val="tx2"/>
              </a:buClr>
            </a:pPr>
            <a:r>
              <a:rPr lang="vi-VN" sz="1200">
                <a:latin typeface="Helvetica Neue" panose="02000503000000020004" pitchFamily="2" charset="0"/>
              </a:rPr>
              <a:t>Cộng đồng lớn, nhiều ứng dụng và thư viện bên thứ ba và nhiều tài liệu.</a:t>
            </a:r>
          </a:p>
          <a:p>
            <a:pPr>
              <a:lnSpc>
                <a:spcPct val="110000"/>
              </a:lnSpc>
              <a:buClr>
                <a:schemeClr val="tx2"/>
              </a:buClr>
            </a:pPr>
            <a:r>
              <a:rPr lang="vi-VN" sz="1400">
                <a:latin typeface="Helvetica Neue" panose="02000503000000020004" pitchFamily="2" charset="0"/>
              </a:rPr>
              <a:t>Khuyết điểm:</a:t>
            </a:r>
          </a:p>
          <a:p>
            <a:pPr lvl="1">
              <a:lnSpc>
                <a:spcPct val="110000"/>
              </a:lnSpc>
              <a:buClr>
                <a:schemeClr val="tx2"/>
              </a:buClr>
            </a:pPr>
            <a:r>
              <a:rPr lang="vi-VN" sz="1200">
                <a:latin typeface="Helvetica Neue" panose="02000503000000020004" pitchFamily="2" charset="0"/>
              </a:rPr>
              <a:t>Khác biệt hơn so với mô hình lập trình truyền thống.</a:t>
            </a:r>
          </a:p>
          <a:p>
            <a:pPr>
              <a:lnSpc>
                <a:spcPct val="110000"/>
              </a:lnSpc>
              <a:buClr>
                <a:schemeClr val="tx2"/>
              </a:buClr>
            </a:pPr>
            <a:r>
              <a:rPr lang="vi-VN" sz="1400">
                <a:latin typeface="Helvetica Neue" panose="02000503000000020004" pitchFamily="2" charset="0"/>
              </a:rPr>
              <a:t>Mục tiêu:</a:t>
            </a:r>
          </a:p>
          <a:p>
            <a:pPr lvl="1">
              <a:lnSpc>
                <a:spcPct val="110000"/>
              </a:lnSpc>
              <a:buClr>
                <a:schemeClr val="tx2"/>
              </a:buClr>
            </a:pPr>
            <a:r>
              <a:rPr lang="vi-VN" sz="1200">
                <a:latin typeface="Helvetica Neue" panose="02000503000000020004" pitchFamily="2" charset="0"/>
              </a:rPr>
              <a:t>Khả năng tương thích.</a:t>
            </a:r>
          </a:p>
          <a:p>
            <a:pPr lvl="1">
              <a:lnSpc>
                <a:spcPct val="110000"/>
              </a:lnSpc>
              <a:buClr>
                <a:schemeClr val="tx2"/>
              </a:buClr>
            </a:pPr>
            <a:r>
              <a:rPr lang="vi-VN" sz="1200">
                <a:latin typeface="Helvetica Neue" panose="02000503000000020004" pitchFamily="2" charset="0"/>
              </a:rPr>
              <a:t>Sửa lỗi.</a:t>
            </a:r>
          </a:p>
          <a:p>
            <a:pPr lvl="1">
              <a:lnSpc>
                <a:spcPct val="110000"/>
              </a:lnSpc>
              <a:buClr>
                <a:schemeClr val="tx2"/>
              </a:buClr>
            </a:pPr>
            <a:r>
              <a:rPr lang="vi-VN" sz="1200">
                <a:latin typeface="Helvetica Neue" panose="02000503000000020004" pitchFamily="2" charset="0"/>
              </a:rPr>
              <a:t>Hiệu năng.</a:t>
            </a:r>
          </a:p>
          <a:p>
            <a:pPr>
              <a:lnSpc>
                <a:spcPct val="110000"/>
              </a:lnSpc>
              <a:buClr>
                <a:schemeClr val="tx2"/>
              </a:buClr>
            </a:pPr>
            <a:r>
              <a:rPr lang="vi-VN" sz="1400">
                <a:latin typeface="Helvetica Neue" panose="02000503000000020004" pitchFamily="2" charset="0"/>
              </a:rPr>
              <a:t>Loại hình công việc liên quan:</a:t>
            </a:r>
          </a:p>
          <a:p>
            <a:pPr lvl="1">
              <a:lnSpc>
                <a:spcPct val="110000"/>
              </a:lnSpc>
              <a:buClr>
                <a:schemeClr val="tx2"/>
              </a:buClr>
            </a:pPr>
            <a:r>
              <a:rPr lang="vi-VN" sz="1200">
                <a:latin typeface="Helvetica Neue" panose="02000503000000020004" pitchFamily="2" charset="0"/>
              </a:rPr>
              <a:t>Chuyển hóa document.</a:t>
            </a:r>
          </a:p>
          <a:p>
            <a:pPr lvl="1">
              <a:lnSpc>
                <a:spcPct val="110000"/>
              </a:lnSpc>
              <a:buClr>
                <a:schemeClr val="tx2"/>
              </a:buClr>
            </a:pPr>
            <a:r>
              <a:rPr lang="vi-VN" sz="1200">
                <a:latin typeface="Helvetica Neue" panose="02000503000000020004" pitchFamily="2" charset="0"/>
              </a:rPr>
              <a:t>Thư viện đồ họa.</a:t>
            </a:r>
          </a:p>
          <a:p>
            <a:pPr lvl="1">
              <a:lnSpc>
                <a:spcPct val="110000"/>
              </a:lnSpc>
              <a:buClr>
                <a:schemeClr val="tx2"/>
              </a:buClr>
            </a:pPr>
            <a:r>
              <a:rPr lang="vi-VN" sz="1200">
                <a:latin typeface="Helvetica Neue" panose="02000503000000020004" pitchFamily="2" charset="0"/>
              </a:rPr>
              <a:t>Hệ thống trực quan hóa thông tin</a:t>
            </a:r>
          </a:p>
          <a:p>
            <a:pPr>
              <a:lnSpc>
                <a:spcPct val="110000"/>
              </a:lnSpc>
              <a:buClr>
                <a:schemeClr val="tx2"/>
              </a:buClr>
            </a:pPr>
            <a:r>
              <a:rPr lang="vi-VN" sz="1400">
                <a:latin typeface="Helvetica Neue" panose="02000503000000020004" pitchFamily="2" charset="0"/>
              </a:rPr>
              <a:t>Khả năng:</a:t>
            </a:r>
          </a:p>
          <a:p>
            <a:pPr lvl="1">
              <a:lnSpc>
                <a:spcPct val="110000"/>
              </a:lnSpc>
              <a:buClr>
                <a:schemeClr val="tx2"/>
              </a:buClr>
            </a:pPr>
            <a:r>
              <a:rPr lang="vi-VN" sz="1050">
                <a:latin typeface="Helvetica Neue" panose="02000503000000020004" pitchFamily="2" charset="0"/>
              </a:rPr>
              <a:t>Lựa chọn theo hướng truy vấn.</a:t>
            </a:r>
          </a:p>
          <a:p>
            <a:pPr lvl="1">
              <a:lnSpc>
                <a:spcPct val="110000"/>
              </a:lnSpc>
              <a:buClr>
                <a:schemeClr val="tx2"/>
              </a:buClr>
            </a:pPr>
            <a:r>
              <a:rPr lang="vi-VN" sz="1050">
                <a:latin typeface="Helvetica Neue" panose="02000503000000020004" pitchFamily="2" charset="0"/>
              </a:rPr>
              <a:t>Lựa chọn: Tập hợp các phần tử (element) được lấy từ tài liệu (document) hiện tại và lọc chúng theo truy vấn.</a:t>
            </a:r>
          </a:p>
          <a:p>
            <a:pPr lvl="1">
              <a:lnSpc>
                <a:spcPct val="110000"/>
              </a:lnSpc>
              <a:buClr>
                <a:schemeClr val="tx2"/>
              </a:buClr>
            </a:pPr>
            <a:r>
              <a:rPr lang="vi-VN" sz="1050">
                <a:latin typeface="Helvetica Neue" panose="02000503000000020004" pitchFamily="2" charset="0"/>
              </a:rPr>
              <a:t>Toán tử hành động trên các lựa chọn để sửa đổi nội dung.</a:t>
            </a:r>
          </a:p>
          <a:p>
            <a:pPr lvl="1">
              <a:lnSpc>
                <a:spcPct val="110000"/>
              </a:lnSpc>
              <a:buClr>
                <a:schemeClr val="tx2"/>
              </a:buClr>
            </a:pPr>
            <a:r>
              <a:rPr lang="vi-VN" sz="1050">
                <a:latin typeface="Helvetica Neue" panose="02000503000000020004" pitchFamily="2" charset="0"/>
              </a:rPr>
              <a:t>Tức thời thông qua thay đổi các thuộc tính (attribute) hoặc style.</a:t>
            </a:r>
          </a:p>
          <a:p>
            <a:pPr lvl="1">
              <a:lnSpc>
                <a:spcPct val="110000"/>
              </a:lnSpc>
              <a:buClr>
                <a:schemeClr val="tx2"/>
              </a:buClr>
            </a:pPr>
            <a:r>
              <a:rPr lang="vi-VN" sz="1050">
                <a:latin typeface="Helvetica Neue" panose="02000503000000020004" pitchFamily="2" charset="0"/>
              </a:rPr>
              <a:t>Theo hướng sự kiện (event).</a:t>
            </a:r>
          </a:p>
          <a:p>
            <a:pPr lvl="1">
              <a:lnSpc>
                <a:spcPct val="110000"/>
              </a:lnSpc>
              <a:buClr>
                <a:schemeClr val="tx2"/>
              </a:buClr>
            </a:pPr>
            <a:r>
              <a:rPr lang="vi-VN" sz="1050">
                <a:latin typeface="Helvetica Neue" panose="02000503000000020004" pitchFamily="2" charset="0"/>
              </a:rPr>
              <a:t>Liên kết dữ liệu với các yếu tố phối cảnh</a:t>
            </a:r>
          </a:p>
        </p:txBody>
      </p:sp>
    </p:spTree>
    <p:extLst>
      <p:ext uri="{BB962C8B-B14F-4D97-AF65-F5344CB8AC3E}">
        <p14:creationId xmlns:p14="http://schemas.microsoft.com/office/powerpoint/2010/main" val="1848532643"/>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PROCESSING / p5.js</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10890646" cy="4094497"/>
          </a:xfrm>
        </p:spPr>
        <p:txBody>
          <a:bodyPr numCol="2">
            <a:normAutofit/>
          </a:bodyPr>
          <a:lstStyle/>
          <a:p>
            <a:pPr>
              <a:lnSpc>
                <a:spcPct val="120000"/>
              </a:lnSpc>
              <a:buClr>
                <a:schemeClr val="tx2"/>
              </a:buClr>
            </a:pPr>
            <a:r>
              <a:rPr lang="vi-VN" sz="1400">
                <a:latin typeface="Helvetica Neue" panose="02000503000000020004" pitchFamily="2" charset="0"/>
              </a:rPr>
              <a:t>Processing là một thư viện đồ họa mã nguồn mở và là một môi trường phát triển tích hợp (IDE) được xây dựng cho các cộng đồng đồ họa điện tử, đồ họa truyền thông mới và thiết kế trực quan (vis) với mục đích dạy những người không phải lập trình viên những nguyên tắc cơ bản của lập trình máy tính trong một bối cảnh trực quan (wiki).</a:t>
            </a:r>
          </a:p>
          <a:p>
            <a:pPr>
              <a:lnSpc>
                <a:spcPct val="120000"/>
              </a:lnSpc>
              <a:buClr>
                <a:schemeClr val="tx2"/>
              </a:buClr>
            </a:pPr>
            <a:r>
              <a:rPr lang="vi-VN" sz="1400">
                <a:latin typeface="Helvetica Neue" panose="02000503000000020004" pitchFamily="2" charset="0"/>
              </a:rPr>
              <a:t>Processing không phải là ngôn ngữ duy nhất, chính xác là một cách tiếp cận định hướng đồ họa bằng cách học tập, giảng dạy và làm mọi thứ bằng code.</a:t>
            </a:r>
          </a:p>
          <a:p>
            <a:pPr>
              <a:lnSpc>
                <a:spcPct val="120000"/>
              </a:lnSpc>
              <a:buClr>
                <a:schemeClr val="tx2"/>
              </a:buClr>
            </a:pPr>
            <a:r>
              <a:rPr lang="vi-VN" sz="1400">
                <a:latin typeface="Helvetica Neue" panose="02000503000000020004" pitchFamily="2" charset="0"/>
              </a:rPr>
              <a:t>Thuộc lớp trên cùng của Java/OpenGL, Javascript/WebGL</a:t>
            </a:r>
          </a:p>
          <a:p>
            <a:pPr>
              <a:lnSpc>
                <a:spcPct val="120000"/>
              </a:lnSpc>
              <a:buClr>
                <a:schemeClr val="tx2"/>
              </a:buClr>
            </a:pPr>
            <a:r>
              <a:rPr lang="vi-VN" sz="1400">
                <a:latin typeface="Helvetica Neue" panose="02000503000000020004" pitchFamily="2" charset="0"/>
              </a:rPr>
              <a:t>Dành cho các họa sĩ cũng như designer.</a:t>
            </a:r>
          </a:p>
          <a:p>
            <a:pPr>
              <a:lnSpc>
                <a:spcPct val="120000"/>
              </a:lnSpc>
              <a:buClr>
                <a:schemeClr val="tx2"/>
              </a:buClr>
            </a:pPr>
            <a:endParaRPr lang="vi-VN" sz="1400">
              <a:latin typeface="Helvetica Neue" panose="02000503000000020004" pitchFamily="2" charset="0"/>
            </a:endParaRPr>
          </a:p>
          <a:p>
            <a:pPr>
              <a:lnSpc>
                <a:spcPct val="120000"/>
              </a:lnSpc>
              <a:buClr>
                <a:schemeClr val="tx2"/>
              </a:buClr>
            </a:pPr>
            <a:endParaRPr lang="vi-VN" sz="1400">
              <a:latin typeface="Helvetica Neue" panose="02000503000000020004" pitchFamily="2" charset="0"/>
            </a:endParaRPr>
          </a:p>
          <a:p>
            <a:pPr>
              <a:lnSpc>
                <a:spcPct val="120000"/>
              </a:lnSpc>
              <a:buClr>
                <a:schemeClr val="tx2"/>
              </a:buClr>
            </a:pPr>
            <a:r>
              <a:rPr lang="vi-VN" sz="1400">
                <a:latin typeface="Helvetica Neue" panose="02000503000000020004" pitchFamily="2" charset="0"/>
              </a:rPr>
              <a:t>Ưu điểm:</a:t>
            </a:r>
          </a:p>
          <a:p>
            <a:pPr lvl="1">
              <a:lnSpc>
                <a:spcPct val="120000"/>
              </a:lnSpc>
              <a:buClr>
                <a:schemeClr val="tx2"/>
              </a:buClr>
            </a:pPr>
            <a:r>
              <a:rPr lang="vi-VN" sz="1200">
                <a:latin typeface="Helvetica Neue" panose="02000503000000020004" pitchFamily="2" charset="0"/>
              </a:rPr>
              <a:t>Môi trường giả lập tốt để tạo nhanh các mẫu (prototype).</a:t>
            </a:r>
          </a:p>
          <a:p>
            <a:pPr lvl="1">
              <a:lnSpc>
                <a:spcPct val="120000"/>
              </a:lnSpc>
              <a:buClr>
                <a:schemeClr val="tx2"/>
              </a:buClr>
            </a:pPr>
            <a:r>
              <a:rPr lang="vi-VN" sz="1200">
                <a:latin typeface="Helvetica Neue" panose="02000503000000020004" pitchFamily="2" charset="0"/>
              </a:rPr>
              <a:t>Cộng động lớn, nhiều tài liệu tham khảo.</a:t>
            </a:r>
          </a:p>
          <a:p>
            <a:pPr>
              <a:lnSpc>
                <a:spcPct val="120000"/>
              </a:lnSpc>
              <a:buClr>
                <a:schemeClr val="tx2"/>
              </a:buClr>
            </a:pPr>
            <a:r>
              <a:rPr lang="vi-VN" sz="1400">
                <a:latin typeface="Helvetica Neue" panose="02000503000000020004" pitchFamily="2" charset="0"/>
              </a:rPr>
              <a:t>Khuyết điểm:</a:t>
            </a:r>
          </a:p>
          <a:p>
            <a:pPr lvl="1">
              <a:lnSpc>
                <a:spcPct val="120000"/>
              </a:lnSpc>
              <a:buClr>
                <a:schemeClr val="tx2"/>
              </a:buClr>
            </a:pPr>
            <a:r>
              <a:rPr lang="vi-VN" sz="1200">
                <a:latin typeface="Helvetica Neue" panose="02000503000000020004" pitchFamily="2" charset="0"/>
              </a:rPr>
              <a:t>Hỗ trợ thư viện widget kém.</a:t>
            </a:r>
          </a:p>
        </p:txBody>
      </p:sp>
      <p:pic>
        <p:nvPicPr>
          <p:cNvPr id="4" name="Picture 3">
            <a:extLst>
              <a:ext uri="{FF2B5EF4-FFF2-40B4-BE49-F238E27FC236}">
                <a16:creationId xmlns:a16="http://schemas.microsoft.com/office/drawing/2014/main" id="{0A18AB81-DF41-2443-84C4-6A48884B38BA}"/>
              </a:ext>
            </a:extLst>
          </p:cNvPr>
          <p:cNvPicPr>
            <a:picLocks noChangeAspect="1"/>
          </p:cNvPicPr>
          <p:nvPr/>
        </p:nvPicPr>
        <p:blipFill>
          <a:blip r:embed="rId2"/>
          <a:stretch>
            <a:fillRect/>
          </a:stretch>
        </p:blipFill>
        <p:spPr>
          <a:xfrm>
            <a:off x="6710638" y="4429278"/>
            <a:ext cx="2415662" cy="2415662"/>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72B34B9F-52BF-4B46-B344-72486763B924}"/>
              </a:ext>
            </a:extLst>
          </p:cNvPr>
          <p:cNvPicPr>
            <a:picLocks noChangeAspect="1"/>
          </p:cNvPicPr>
          <p:nvPr/>
        </p:nvPicPr>
        <p:blipFill>
          <a:blip r:embed="rId3"/>
          <a:stretch>
            <a:fillRect/>
          </a:stretch>
        </p:blipFill>
        <p:spPr>
          <a:xfrm>
            <a:off x="9134587" y="5083666"/>
            <a:ext cx="2842701" cy="858858"/>
          </a:xfrm>
          <a:prstGeom prst="rect">
            <a:avLst/>
          </a:prstGeom>
        </p:spPr>
      </p:pic>
    </p:spTree>
    <p:extLst>
      <p:ext uri="{BB962C8B-B14F-4D97-AF65-F5344CB8AC3E}">
        <p14:creationId xmlns:p14="http://schemas.microsoft.com/office/powerpoint/2010/main" val="2225061368"/>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PREFUSE</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10890646" cy="4094497"/>
          </a:xfrm>
        </p:spPr>
        <p:txBody>
          <a:bodyPr numCol="2">
            <a:normAutofit/>
          </a:bodyPr>
          <a:lstStyle/>
          <a:p>
            <a:pPr>
              <a:lnSpc>
                <a:spcPct val="120000"/>
              </a:lnSpc>
              <a:buClr>
                <a:schemeClr val="tx2"/>
              </a:buClr>
            </a:pPr>
            <a:r>
              <a:rPr lang="vi-VN" sz="1400">
                <a:latin typeface="Helvetica Neue" panose="02000503000000020004" pitchFamily="2" charset="0"/>
              </a:rPr>
              <a:t>Là một bộ công cụ dựa trên Java để xây dựng ứng dụng trực quan thông tin có tính tương tác.</a:t>
            </a:r>
          </a:p>
          <a:p>
            <a:pPr>
              <a:lnSpc>
                <a:spcPct val="120000"/>
              </a:lnSpc>
              <a:buClr>
                <a:schemeClr val="tx2"/>
              </a:buClr>
            </a:pPr>
            <a:r>
              <a:rPr lang="vi-VN" sz="1400">
                <a:latin typeface="Helvetica Neue" panose="02000503000000020004" pitchFamily="2" charset="0"/>
              </a:rPr>
              <a:t>Hỗ trợ một bộ tính năng phong phú để mô hình hóa dữ liệu, trực quan hóa và tương tác. </a:t>
            </a:r>
          </a:p>
          <a:p>
            <a:pPr>
              <a:lnSpc>
                <a:spcPct val="120000"/>
              </a:lnSpc>
              <a:buClr>
                <a:schemeClr val="tx2"/>
              </a:buClr>
            </a:pPr>
            <a:r>
              <a:rPr lang="vi-VN" sz="1400">
                <a:latin typeface="Helvetica Neue" panose="02000503000000020004" pitchFamily="2" charset="0"/>
              </a:rPr>
              <a:t>Cung cấp các cấu trúc dữ liệu được tối ưu hóa cho các bảng, biểu đồ và cây, một loạt các kỹ thuật mã hóa bố cục và trực quan và hỗ trợ cho hoạt hình, truy vấn động, tìm kiếm tích hợp và kết nối cơ sở dữ liệu.</a:t>
            </a:r>
          </a:p>
          <a:p>
            <a:pPr>
              <a:lnSpc>
                <a:spcPct val="120000"/>
              </a:lnSpc>
              <a:buClr>
                <a:schemeClr val="tx2"/>
              </a:buClr>
            </a:pPr>
            <a:r>
              <a:rPr lang="vi-VN" sz="1400">
                <a:latin typeface="Helvetica Neue" panose="02000503000000020004" pitchFamily="2" charset="0"/>
              </a:rPr>
              <a:t>Ưu điểm:</a:t>
            </a:r>
          </a:p>
          <a:p>
            <a:pPr lvl="1">
              <a:lnSpc>
                <a:spcPct val="120000"/>
              </a:lnSpc>
              <a:buClr>
                <a:schemeClr val="tx2"/>
              </a:buClr>
            </a:pPr>
            <a:r>
              <a:rPr lang="vi-VN" sz="1200">
                <a:latin typeface="Helvetica Neue" panose="02000503000000020004" pitchFamily="2" charset="0"/>
              </a:rPr>
              <a:t>Được sử dụng nhiều (trước kia).</a:t>
            </a:r>
          </a:p>
          <a:p>
            <a:pPr lvl="1">
              <a:lnSpc>
                <a:spcPct val="120000"/>
              </a:lnSpc>
              <a:buClr>
                <a:schemeClr val="tx2"/>
              </a:buClr>
            </a:pPr>
            <a:r>
              <a:rPr lang="vi-VN" sz="1200">
                <a:latin typeface="Helvetica Neue" panose="02000503000000020004" pitchFamily="2" charset="0"/>
              </a:rPr>
              <a:t>Tóm tắt (abstractions) rất mạnh mẽ.</a:t>
            </a:r>
          </a:p>
          <a:p>
            <a:pPr lvl="1">
              <a:lnSpc>
                <a:spcPct val="120000"/>
              </a:lnSpc>
              <a:buClr>
                <a:schemeClr val="tx2"/>
              </a:buClr>
            </a:pPr>
            <a:r>
              <a:rPr lang="vi-VN" sz="1200">
                <a:latin typeface="Helvetica Neue" panose="02000503000000020004" pitchFamily="2" charset="0"/>
              </a:rPr>
              <a:t>Các công nghệ hiện nay vẫn có thể thực hiện nhanh chóng.</a:t>
            </a:r>
          </a:p>
          <a:p>
            <a:pPr>
              <a:lnSpc>
                <a:spcPct val="120000"/>
              </a:lnSpc>
              <a:buClr>
                <a:schemeClr val="tx2"/>
              </a:buClr>
            </a:pPr>
            <a:r>
              <a:rPr lang="vi-VN" sz="1400">
                <a:latin typeface="Helvetica Neue" panose="02000503000000020004" pitchFamily="2" charset="0"/>
              </a:rPr>
              <a:t>Khuyết điểm:</a:t>
            </a:r>
          </a:p>
          <a:p>
            <a:pPr lvl="1">
              <a:lnSpc>
                <a:spcPct val="120000"/>
              </a:lnSpc>
              <a:buClr>
                <a:schemeClr val="tx2"/>
              </a:buClr>
            </a:pPr>
            <a:r>
              <a:rPr lang="vi-VN" sz="1200">
                <a:latin typeface="Helvetica Neue" panose="02000503000000020004" pitchFamily="2" charset="0"/>
              </a:rPr>
              <a:t>Không còn hoạt động nữa.</a:t>
            </a:r>
          </a:p>
          <a:p>
            <a:pPr>
              <a:lnSpc>
                <a:spcPct val="120000"/>
              </a:lnSpc>
              <a:buClr>
                <a:schemeClr val="tx2"/>
              </a:buClr>
            </a:pPr>
            <a:r>
              <a:rPr lang="vi-VN" sz="1400">
                <a:latin typeface="Helvetica Neue" panose="02000503000000020004" pitchFamily="2" charset="0"/>
              </a:rPr>
              <a:t>Phân loại: </a:t>
            </a:r>
          </a:p>
          <a:p>
            <a:pPr lvl="1">
              <a:lnSpc>
                <a:spcPct val="120000"/>
              </a:lnSpc>
              <a:buClr>
                <a:schemeClr val="tx2"/>
              </a:buClr>
            </a:pPr>
            <a:r>
              <a:rPr lang="vi-VN" sz="1200">
                <a:latin typeface="Helvetica Neue" panose="02000503000000020004" pitchFamily="2" charset="0"/>
              </a:rPr>
              <a:t>Dữ liệu: bảng, mạng lưới.</a:t>
            </a:r>
          </a:p>
          <a:p>
            <a:pPr lvl="1">
              <a:lnSpc>
                <a:spcPct val="120000"/>
              </a:lnSpc>
              <a:buClr>
                <a:schemeClr val="tx2"/>
              </a:buClr>
            </a:pPr>
            <a:r>
              <a:rPr lang="vi-VN" sz="1200">
                <a:latin typeface="Helvetica Neue" panose="02000503000000020004" pitchFamily="2" charset="0"/>
              </a:rPr>
              <a:t>Dạng thể hiện: bố cục, màu sắc, kích thước</a:t>
            </a:r>
          </a:p>
          <a:p>
            <a:pPr lvl="1">
              <a:lnSpc>
                <a:spcPct val="120000"/>
              </a:lnSpc>
              <a:buClr>
                <a:schemeClr val="tx2"/>
              </a:buClr>
            </a:pPr>
            <a:r>
              <a:rPr lang="vi-VN" sz="1200">
                <a:latin typeface="Helvetica Neue" panose="02000503000000020004" pitchFamily="2" charset="0"/>
              </a:rPr>
              <a:t>View: nhiều renderers</a:t>
            </a:r>
          </a:p>
          <a:p>
            <a:pPr>
              <a:lnSpc>
                <a:spcPct val="120000"/>
              </a:lnSpc>
              <a:buClr>
                <a:schemeClr val="tx2"/>
              </a:buClr>
            </a:pPr>
            <a:r>
              <a:rPr lang="vi-VN" sz="1400">
                <a:latin typeface="Helvetica Neue" panose="02000503000000020004" pitchFamily="2" charset="0"/>
              </a:rPr>
              <a:t>GitHub: </a:t>
            </a:r>
            <a:r>
              <a:rPr lang="en-US" sz="1400">
                <a:hlinkClick r:id="rId2"/>
              </a:rPr>
              <a:t>https://github.com/prefuse/Prefuse</a:t>
            </a:r>
            <a:endParaRPr lang="en-US" sz="1400"/>
          </a:p>
        </p:txBody>
      </p:sp>
      <p:pic>
        <p:nvPicPr>
          <p:cNvPr id="5" name="Picture 4">
            <a:extLst>
              <a:ext uri="{FF2B5EF4-FFF2-40B4-BE49-F238E27FC236}">
                <a16:creationId xmlns:a16="http://schemas.microsoft.com/office/drawing/2014/main" id="{4B7DA1EB-5F63-A14C-B9AF-48A3E26A7CA5}"/>
              </a:ext>
            </a:extLst>
          </p:cNvPr>
          <p:cNvPicPr>
            <a:picLocks noChangeAspect="1"/>
          </p:cNvPicPr>
          <p:nvPr/>
        </p:nvPicPr>
        <p:blipFill>
          <a:blip r:embed="rId3"/>
          <a:stretch>
            <a:fillRect/>
          </a:stretch>
        </p:blipFill>
        <p:spPr>
          <a:xfrm>
            <a:off x="7389037" y="5397770"/>
            <a:ext cx="2661803" cy="917863"/>
          </a:xfrm>
          <a:prstGeom prst="rect">
            <a:avLst/>
          </a:prstGeom>
        </p:spPr>
      </p:pic>
    </p:spTree>
    <p:extLst>
      <p:ext uri="{BB962C8B-B14F-4D97-AF65-F5344CB8AC3E}">
        <p14:creationId xmlns:p14="http://schemas.microsoft.com/office/powerpoint/2010/main" val="1488648025"/>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PROTOVIS</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736755" cy="4094497"/>
          </a:xfrm>
        </p:spPr>
        <p:txBody>
          <a:bodyPr numCol="1">
            <a:normAutofit/>
          </a:bodyPr>
          <a:lstStyle/>
          <a:p>
            <a:pPr>
              <a:lnSpc>
                <a:spcPct val="120000"/>
              </a:lnSpc>
              <a:buClr>
                <a:schemeClr val="tx2"/>
              </a:buClr>
            </a:pPr>
            <a:r>
              <a:rPr lang="vi-VN" sz="1400">
                <a:latin typeface="Helvetica Neue" panose="02000503000000020004" pitchFamily="2" charset="0"/>
              </a:rPr>
              <a:t>Dựa trên Javascript và là mã nguồn mở.</a:t>
            </a:r>
          </a:p>
          <a:p>
            <a:pPr>
              <a:lnSpc>
                <a:spcPct val="120000"/>
              </a:lnSpc>
              <a:buClr>
                <a:schemeClr val="tx2"/>
              </a:buClr>
            </a:pPr>
            <a:r>
              <a:rPr lang="vi-VN" sz="1400">
                <a:latin typeface="Helvetica Neue" panose="02000503000000020004" pitchFamily="2" charset="0"/>
              </a:rPr>
              <a:t>Xác định nhãn hiệu (marks) thông qua các thuộc tính động mã hóa dữ liệu, cho phép kế thừa, tỷ lệ và bố cục để đơn giản hóa việc xây dựng.</a:t>
            </a:r>
          </a:p>
          <a:p>
            <a:pPr>
              <a:lnSpc>
                <a:spcPct val="120000"/>
              </a:lnSpc>
              <a:buClr>
                <a:schemeClr val="tx2"/>
              </a:buClr>
            </a:pPr>
            <a:r>
              <a:rPr lang="vi-VN" sz="1400">
                <a:latin typeface="Helvetica Neue" panose="02000503000000020004" pitchFamily="2" charset="0"/>
              </a:rPr>
              <a:t>Ưu điểm:</a:t>
            </a:r>
          </a:p>
          <a:p>
            <a:pPr lvl="1">
              <a:lnSpc>
                <a:spcPct val="120000"/>
              </a:lnSpc>
              <a:buClr>
                <a:schemeClr val="tx2"/>
              </a:buClr>
            </a:pPr>
            <a:r>
              <a:rPr lang="vi-VN" sz="1200">
                <a:latin typeface="Helvetica Neue" panose="02000503000000020004" pitchFamily="2" charset="0"/>
              </a:rPr>
              <a:t>Chạy trên trình duyệt.</a:t>
            </a:r>
          </a:p>
          <a:p>
            <a:pPr lvl="1">
              <a:lnSpc>
                <a:spcPct val="120000"/>
              </a:lnSpc>
              <a:buClr>
                <a:schemeClr val="tx2"/>
              </a:buClr>
            </a:pPr>
            <a:r>
              <a:rPr lang="vi-VN" sz="1200">
                <a:latin typeface="Helvetica Neue" panose="02000503000000020004" pitchFamily="2" charset="0"/>
              </a:rPr>
              <a:t>Matches mark/channel mental model</a:t>
            </a:r>
          </a:p>
          <a:p>
            <a:pPr lvl="1">
              <a:lnSpc>
                <a:spcPct val="120000"/>
              </a:lnSpc>
              <a:buClr>
                <a:schemeClr val="tx2"/>
              </a:buClr>
            </a:pPr>
            <a:r>
              <a:rPr lang="vi-VN" sz="1200">
                <a:latin typeface="Helvetica Neue" panose="02000503000000020004" pitchFamily="2" charset="0"/>
              </a:rPr>
              <a:t>Hỗ trợ tương tác, không gian, cây.</a:t>
            </a:r>
          </a:p>
          <a:p>
            <a:pPr>
              <a:lnSpc>
                <a:spcPct val="120000"/>
              </a:lnSpc>
              <a:buClr>
                <a:schemeClr val="tx2"/>
              </a:buClr>
            </a:pPr>
            <a:r>
              <a:rPr lang="vi-VN" sz="1400">
                <a:latin typeface="Helvetica Neue" panose="02000503000000020004" pitchFamily="2" charset="0"/>
              </a:rPr>
              <a:t>Khuyết điểm:</a:t>
            </a:r>
          </a:p>
          <a:p>
            <a:pPr lvl="1">
              <a:lnSpc>
                <a:spcPct val="120000"/>
              </a:lnSpc>
              <a:buClr>
                <a:schemeClr val="tx2"/>
              </a:buClr>
            </a:pPr>
            <a:r>
              <a:rPr lang="vi-VN" sz="1200">
                <a:latin typeface="Helvetica Neue" panose="02000503000000020004" pitchFamily="2" charset="0"/>
              </a:rPr>
              <a:t>Không còn được phát triển chủ động.</a:t>
            </a:r>
          </a:p>
          <a:p>
            <a:pPr lvl="1">
              <a:lnSpc>
                <a:spcPct val="120000"/>
              </a:lnSpc>
              <a:buClr>
                <a:schemeClr val="tx2"/>
              </a:buClr>
            </a:pPr>
            <a:r>
              <a:rPr lang="vi-VN" sz="1200">
                <a:latin typeface="Helvetica Neue" panose="02000503000000020004" pitchFamily="2" charset="0"/>
              </a:rPr>
              <a:t>Có nhiêu ứng dụng mẫu.</a:t>
            </a:r>
          </a:p>
          <a:p>
            <a:pPr lvl="1">
              <a:lnSpc>
                <a:spcPct val="120000"/>
              </a:lnSpc>
              <a:buClr>
                <a:schemeClr val="tx2"/>
              </a:buClr>
            </a:pPr>
            <a:r>
              <a:rPr lang="vi-VN" sz="1200">
                <a:latin typeface="Helvetica Neue" panose="02000503000000020004" pitchFamily="2" charset="0"/>
              </a:rPr>
              <a:t>Phân tích với khả năng nhận thức với chú thích.</a:t>
            </a:r>
          </a:p>
        </p:txBody>
      </p:sp>
      <p:pic>
        <p:nvPicPr>
          <p:cNvPr id="6" name="Picture 5">
            <a:extLst>
              <a:ext uri="{FF2B5EF4-FFF2-40B4-BE49-F238E27FC236}">
                <a16:creationId xmlns:a16="http://schemas.microsoft.com/office/drawing/2014/main" id="{88CFACE2-F719-6947-A4F7-077CB3033305}"/>
              </a:ext>
            </a:extLst>
          </p:cNvPr>
          <p:cNvPicPr>
            <a:picLocks noChangeAspect="1"/>
          </p:cNvPicPr>
          <p:nvPr/>
        </p:nvPicPr>
        <p:blipFill>
          <a:blip r:embed="rId2"/>
          <a:stretch>
            <a:fillRect/>
          </a:stretch>
        </p:blipFill>
        <p:spPr>
          <a:xfrm>
            <a:off x="6484928" y="3028304"/>
            <a:ext cx="5263412" cy="3508941"/>
          </a:xfrm>
          <a:prstGeom prst="rect">
            <a:avLst/>
          </a:prstGeom>
        </p:spPr>
      </p:pic>
    </p:spTree>
    <p:extLst>
      <p:ext uri="{BB962C8B-B14F-4D97-AF65-F5344CB8AC3E}">
        <p14:creationId xmlns:p14="http://schemas.microsoft.com/office/powerpoint/2010/main" val="310215171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B7EB-B433-7A45-8D6B-F2E1A274E44E}"/>
              </a:ext>
            </a:extLst>
          </p:cNvPr>
          <p:cNvSpPr>
            <a:spLocks noGrp="1"/>
          </p:cNvSpPr>
          <p:nvPr>
            <p:ph type="title"/>
          </p:nvPr>
        </p:nvSpPr>
        <p:spPr/>
        <p:txBody>
          <a:bodyPr/>
          <a:lstStyle/>
          <a:p>
            <a:r>
              <a:rPr lang="en-VN">
                <a:latin typeface="Tahoma" panose="020B0604030504040204" pitchFamily="34" charset="0"/>
                <a:ea typeface="Tahoma" panose="020B0604030504040204" pitchFamily="34" charset="0"/>
                <a:cs typeface="Tahoma" panose="020B0604030504040204" pitchFamily="34" charset="0"/>
              </a:rPr>
              <a:t>4. KIẾN THỨC HAY TRONG QUÁ TRÌNH NGHIÊN CỨU TÀI LIỆU</a:t>
            </a:r>
          </a:p>
        </p:txBody>
      </p:sp>
      <p:sp>
        <p:nvSpPr>
          <p:cNvPr id="3" name="Content Placeholder 2">
            <a:extLst>
              <a:ext uri="{FF2B5EF4-FFF2-40B4-BE49-F238E27FC236}">
                <a16:creationId xmlns:a16="http://schemas.microsoft.com/office/drawing/2014/main" id="{859B704C-F2E3-EA4C-8002-18B7A161A4E7}"/>
              </a:ext>
            </a:extLst>
          </p:cNvPr>
          <p:cNvSpPr>
            <a:spLocks noGrp="1"/>
          </p:cNvSpPr>
          <p:nvPr>
            <p:ph idx="1"/>
          </p:nvPr>
        </p:nvSpPr>
        <p:spPr/>
        <p:txBody>
          <a:bodyPr numCol="1">
            <a:normAutofit fontScale="70000" lnSpcReduction="20000"/>
          </a:bodyPr>
          <a:lstStyle/>
          <a:p>
            <a:pPr marL="0" indent="0">
              <a:lnSpc>
                <a:spcPct val="120000"/>
              </a:lnSpc>
              <a:buNone/>
            </a:pPr>
            <a:r>
              <a:rPr lang="en-US" sz="1800" b="1">
                <a:latin typeface="Tahoma" panose="020B0604030504040204" pitchFamily="34" charset="0"/>
                <a:ea typeface="Tahoma" panose="020B0604030504040204" pitchFamily="34" charset="0"/>
                <a:cs typeface="Tahoma" panose="020B0604030504040204" pitchFamily="34" charset="0"/>
              </a:rPr>
              <a:t>Nguyên tắc ngón tay cái:</a:t>
            </a:r>
          </a:p>
          <a:p>
            <a:pPr>
              <a:lnSpc>
                <a:spcPct val="120000"/>
              </a:lnSpc>
              <a:buFont typeface="+mj-lt"/>
              <a:buAutoNum type="arabicPeriod"/>
            </a:pPr>
            <a:r>
              <a:rPr lang="en-US" sz="1800">
                <a:latin typeface="Tahoma" panose="020B0604030504040204" pitchFamily="34" charset="0"/>
                <a:ea typeface="Tahoma" panose="020B0604030504040204" pitchFamily="34" charset="0"/>
                <a:cs typeface="Tahoma" panose="020B0604030504040204" pitchFamily="34" charset="0"/>
              </a:rPr>
              <a:t>No unjustified 3D</a:t>
            </a:r>
          </a:p>
          <a:p>
            <a:pPr lvl="1">
              <a:lnSpc>
                <a:spcPct val="120000"/>
              </a:lnSpc>
            </a:pPr>
            <a:r>
              <a:rPr lang="en-US" sz="1600">
                <a:latin typeface="Tahoma" panose="020B0604030504040204" pitchFamily="34" charset="0"/>
                <a:ea typeface="Tahoma" panose="020B0604030504040204" pitchFamily="34" charset="0"/>
                <a:cs typeface="Tahoma" panose="020B0604030504040204" pitchFamily="34" charset="0"/>
              </a:rPr>
              <a:t>Sức mạnh của mặt phẳng</a:t>
            </a:r>
          </a:p>
          <a:p>
            <a:pPr lvl="1">
              <a:lnSpc>
                <a:spcPct val="120000"/>
              </a:lnSpc>
            </a:pPr>
            <a:r>
              <a:rPr lang="en-US" sz="1600">
                <a:latin typeface="Tahoma" panose="020B0604030504040204" pitchFamily="34" charset="0"/>
                <a:ea typeface="Tahoma" panose="020B0604030504040204" pitchFamily="34" charset="0"/>
                <a:cs typeface="Tahoma" panose="020B0604030504040204" pitchFamily="34" charset="0"/>
              </a:rPr>
              <a:t>Sự chênh lệch về độ sâu</a:t>
            </a:r>
          </a:p>
          <a:p>
            <a:pPr lvl="1">
              <a:lnSpc>
                <a:spcPct val="120000"/>
              </a:lnSpc>
            </a:pPr>
            <a:r>
              <a:rPr lang="en-US" sz="1600">
                <a:latin typeface="Tahoma" panose="020B0604030504040204" pitchFamily="34" charset="0"/>
                <a:ea typeface="Tahoma" panose="020B0604030504040204" pitchFamily="34" charset="0"/>
                <a:cs typeface="Tahoma" panose="020B0604030504040204" pitchFamily="34" charset="0"/>
              </a:rPr>
              <a:t>Thông tin ẩn loại trừ</a:t>
            </a:r>
          </a:p>
          <a:p>
            <a:pPr lvl="1">
              <a:lnSpc>
                <a:spcPct val="120000"/>
              </a:lnSpc>
            </a:pPr>
            <a:r>
              <a:rPr lang="en-US" sz="1600">
                <a:latin typeface="Tahoma" panose="020B0604030504040204" pitchFamily="34" charset="0"/>
                <a:ea typeface="Tahoma" panose="020B0604030504040204" pitchFamily="34" charset="0"/>
                <a:cs typeface="Tahoma" panose="020B0604030504040204" pitchFamily="34" charset="0"/>
              </a:rPr>
              <a:t>Nguy hiểm phối cảnh méo mó </a:t>
            </a:r>
          </a:p>
          <a:p>
            <a:pPr lvl="1">
              <a:lnSpc>
                <a:spcPct val="120000"/>
              </a:lnSpc>
            </a:pPr>
            <a:r>
              <a:rPr lang="en-US" sz="1600">
                <a:latin typeface="Tahoma" panose="020B0604030504040204" pitchFamily="34" charset="0"/>
                <a:ea typeface="Tahoma" panose="020B0604030504040204" pitchFamily="34" charset="0"/>
                <a:cs typeface="Tahoma" panose="020B0604030504040204" pitchFamily="34" charset="0"/>
              </a:rPr>
              <a:t>Hạn chế văn bản nghiêng</a:t>
            </a:r>
          </a:p>
          <a:p>
            <a:pPr>
              <a:lnSpc>
                <a:spcPct val="120000"/>
              </a:lnSpc>
              <a:buFont typeface="+mj-lt"/>
              <a:buAutoNum type="arabicPeriod"/>
            </a:pPr>
            <a:r>
              <a:rPr lang="en-US" sz="1800">
                <a:latin typeface="Tahoma" panose="020B0604030504040204" pitchFamily="34" charset="0"/>
                <a:ea typeface="Tahoma" panose="020B0604030504040204" pitchFamily="34" charset="0"/>
                <a:cs typeface="Tahoma" panose="020B0604030504040204" pitchFamily="34" charset="0"/>
              </a:rPr>
              <a:t>No unjustified 2D</a:t>
            </a:r>
          </a:p>
          <a:p>
            <a:pPr>
              <a:lnSpc>
                <a:spcPct val="120000"/>
              </a:lnSpc>
              <a:buFont typeface="+mj-lt"/>
              <a:buAutoNum type="arabicPeriod"/>
            </a:pPr>
            <a:r>
              <a:rPr lang="en-US" sz="1800">
                <a:latin typeface="Tahoma" panose="020B0604030504040204" pitchFamily="34" charset="0"/>
                <a:ea typeface="Tahoma" panose="020B0604030504040204" pitchFamily="34" charset="0"/>
                <a:cs typeface="Tahoma" panose="020B0604030504040204" pitchFamily="34" charset="0"/>
              </a:rPr>
              <a:t>Thị giác hơn là trí nhớ</a:t>
            </a:r>
          </a:p>
          <a:p>
            <a:pPr>
              <a:lnSpc>
                <a:spcPct val="120000"/>
              </a:lnSpc>
              <a:buFont typeface="+mj-lt"/>
              <a:buAutoNum type="arabicPeriod"/>
            </a:pPr>
            <a:r>
              <a:rPr lang="en-US" sz="1800">
                <a:latin typeface="Tahoma" panose="020B0604030504040204" pitchFamily="34" charset="0"/>
                <a:ea typeface="Tahoma" panose="020B0604030504040204" pitchFamily="34" charset="0"/>
                <a:cs typeface="Tahoma" panose="020B0604030504040204" pitchFamily="34" charset="0"/>
              </a:rPr>
              <a:t>Độ phân giải hơn là độ sâu</a:t>
            </a:r>
          </a:p>
          <a:p>
            <a:pPr>
              <a:lnSpc>
                <a:spcPct val="120000"/>
              </a:lnSpc>
              <a:buFont typeface="+mj-lt"/>
              <a:buAutoNum type="arabicPeriod"/>
            </a:pPr>
            <a:r>
              <a:rPr lang="en-US" sz="1800">
                <a:latin typeface="Tahoma" panose="020B0604030504040204" pitchFamily="34" charset="0"/>
                <a:ea typeface="Tahoma" panose="020B0604030504040204" pitchFamily="34" charset="0"/>
                <a:cs typeface="Tahoma" panose="020B0604030504040204" pitchFamily="34" charset="0"/>
              </a:rPr>
              <a:t>Tổng quan Đầu tiên, Thu phóng và Lọc chi tiết theo yêu cầu</a:t>
            </a:r>
          </a:p>
          <a:p>
            <a:pPr>
              <a:lnSpc>
                <a:spcPct val="120000"/>
              </a:lnSpc>
              <a:buFont typeface="+mj-lt"/>
              <a:buAutoNum type="arabicPeriod"/>
            </a:pPr>
            <a:r>
              <a:rPr lang="en-US" sz="1800">
                <a:latin typeface="Tahoma" panose="020B0604030504040204" pitchFamily="34" charset="0"/>
                <a:ea typeface="Tahoma" panose="020B0604030504040204" pitchFamily="34" charset="0"/>
                <a:cs typeface="Tahoma" panose="020B0604030504040204" pitchFamily="34" charset="0"/>
              </a:rPr>
              <a:t>“Get It Right in Black and White” – Maureen Stone</a:t>
            </a:r>
          </a:p>
          <a:p>
            <a:pPr>
              <a:lnSpc>
                <a:spcPct val="120000"/>
              </a:lnSpc>
              <a:buFont typeface="+mj-lt"/>
              <a:buAutoNum type="arabicPeriod"/>
            </a:pPr>
            <a:r>
              <a:rPr lang="en-US" sz="1800">
                <a:latin typeface="Tahoma" panose="020B0604030504040204" pitchFamily="34" charset="0"/>
                <a:ea typeface="Tahoma" panose="020B0604030504040204" pitchFamily="34" charset="0"/>
                <a:cs typeface="Tahoma" panose="020B0604030504040204" pitchFamily="34" charset="0"/>
              </a:rPr>
              <a:t>Chức năng đầu tiên, giao diện tiếp theo</a:t>
            </a:r>
          </a:p>
        </p:txBody>
      </p:sp>
    </p:spTree>
    <p:extLst>
      <p:ext uri="{BB962C8B-B14F-4D97-AF65-F5344CB8AC3E}">
        <p14:creationId xmlns:p14="http://schemas.microsoft.com/office/powerpoint/2010/main" val="3528895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NO UNJUSTIFIED 3D</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736755" cy="4094497"/>
          </a:xfrm>
        </p:spPr>
        <p:txBody>
          <a:bodyPr numCol="1">
            <a:normAutofit fontScale="92500" lnSpcReduction="20000"/>
          </a:bodyPr>
          <a:lstStyle/>
          <a:p>
            <a:pPr>
              <a:lnSpc>
                <a:spcPct val="120000"/>
              </a:lnSpc>
              <a:buClr>
                <a:schemeClr val="tx2"/>
              </a:buClr>
            </a:pPr>
            <a:r>
              <a:rPr lang="vi-VN" sz="1400">
                <a:latin typeface="Helvetica Neue" panose="02000503000000020004" pitchFamily="2" charset="0"/>
              </a:rPr>
              <a:t>Sức mạnh của mặt phẳng</a:t>
            </a:r>
          </a:p>
          <a:p>
            <a:pPr lvl="1">
              <a:lnSpc>
                <a:spcPct val="120000"/>
              </a:lnSpc>
              <a:buClr>
                <a:schemeClr val="tx2"/>
              </a:buClr>
            </a:pPr>
            <a:r>
              <a:rPr lang="vi-VN" sz="1200">
                <a:latin typeface="Helvetica Neue" panose="02000503000000020004" pitchFamily="2" charset="0"/>
              </a:rPr>
              <a:t>Gồm các kênh có độ hiểu quả được xếp hạng cao</a:t>
            </a:r>
          </a:p>
          <a:p>
            <a:pPr>
              <a:lnSpc>
                <a:spcPct val="120000"/>
              </a:lnSpc>
              <a:buClr>
                <a:schemeClr val="tx2"/>
              </a:buClr>
            </a:pPr>
            <a:r>
              <a:rPr lang="vi-VN" sz="1400">
                <a:latin typeface="Helvetica Neue" panose="02000503000000020004" pitchFamily="2" charset="0"/>
              </a:rPr>
              <a:t>Nguy hiểm của độ sâu:</a:t>
            </a:r>
          </a:p>
          <a:p>
            <a:pPr lvl="1">
              <a:lnSpc>
                <a:spcPct val="120000"/>
              </a:lnSpc>
              <a:buClr>
                <a:schemeClr val="tx2"/>
              </a:buClr>
            </a:pPr>
            <a:r>
              <a:rPr lang="vi-VN" sz="1200">
                <a:latin typeface="Helvetica Neue" panose="02000503000000020004" pitchFamily="2" charset="0"/>
              </a:rPr>
              <a:t>Thu thập thông tin trên mặt phẳng từ chuyển động của mắt.</a:t>
            </a:r>
          </a:p>
          <a:p>
            <a:pPr lvl="1">
              <a:lnSpc>
                <a:spcPct val="120000"/>
              </a:lnSpc>
              <a:buClr>
                <a:schemeClr val="tx2"/>
              </a:buClr>
            </a:pPr>
            <a:r>
              <a:rPr lang="vi-VN" sz="1200">
                <a:latin typeface="Helvetica Neue" panose="02000503000000020004" pitchFamily="2" charset="0"/>
              </a:rPr>
              <a:t>Thu thập thông tin về độ sâu từ chuyển động đầu/cơ thể.</a:t>
            </a:r>
            <a:endParaRPr lang="vi-VN" sz="1400">
              <a:latin typeface="Helvetica Neue" panose="02000503000000020004" pitchFamily="2" charset="0"/>
            </a:endParaRPr>
          </a:p>
          <a:p>
            <a:pPr>
              <a:lnSpc>
                <a:spcPct val="120000"/>
              </a:lnSpc>
              <a:buClr>
                <a:schemeClr val="tx2"/>
              </a:buClr>
            </a:pPr>
            <a:r>
              <a:rPr lang="vi-VN" sz="1400">
                <a:latin typeface="Helvetica Neue" panose="02000503000000020004" pitchFamily="2" charset="0"/>
              </a:rPr>
              <a:t>Loại bỏ những thông tin ẩn</a:t>
            </a:r>
          </a:p>
          <a:p>
            <a:pPr lvl="1">
              <a:lnSpc>
                <a:spcPct val="120000"/>
              </a:lnSpc>
              <a:buClr>
                <a:schemeClr val="tx2"/>
              </a:buClr>
            </a:pPr>
            <a:r>
              <a:rPr lang="vi-VN" sz="1200">
                <a:latin typeface="Helvetica Neue" panose="02000503000000020004" pitchFamily="2" charset="0"/>
              </a:rPr>
              <a:t>Gây bế tắc</a:t>
            </a:r>
          </a:p>
          <a:p>
            <a:pPr lvl="1">
              <a:lnSpc>
                <a:spcPct val="120000"/>
              </a:lnSpc>
              <a:buClr>
                <a:schemeClr val="tx2"/>
              </a:buClr>
            </a:pPr>
            <a:r>
              <a:rPr lang="vi-VN" sz="1200">
                <a:latin typeface="Helvetica Neue" panose="02000503000000020004" pitchFamily="2" charset="0"/>
              </a:rPr>
              <a:t>Tương tác phức tạp</a:t>
            </a:r>
            <a:endParaRPr lang="vi-VN" sz="1400">
              <a:latin typeface="Helvetica Neue" panose="02000503000000020004" pitchFamily="2" charset="0"/>
            </a:endParaRPr>
          </a:p>
          <a:p>
            <a:pPr>
              <a:lnSpc>
                <a:spcPct val="120000"/>
              </a:lnSpc>
              <a:buClr>
                <a:schemeClr val="tx2"/>
              </a:buClr>
            </a:pPr>
            <a:r>
              <a:rPr lang="vi-VN" sz="1400">
                <a:latin typeface="Helvetica Neue" panose="02000503000000020004" pitchFamily="2" charset="0"/>
              </a:rPr>
              <a:t>Phối cảnh méo sẽ gây mất mát thông tin</a:t>
            </a:r>
          </a:p>
          <a:p>
            <a:pPr lvl="1">
              <a:lnSpc>
                <a:spcPct val="120000"/>
              </a:lnSpc>
              <a:buClr>
                <a:schemeClr val="tx2"/>
              </a:buClr>
            </a:pPr>
            <a:r>
              <a:rPr lang="vi-VN" sz="1200">
                <a:latin typeface="Helvetica Neue" panose="02000503000000020004" pitchFamily="2" charset="0"/>
              </a:rPr>
              <a:t>Làm trở ngại cho tất cả các diễn đạt kênh kích thước</a:t>
            </a:r>
          </a:p>
          <a:p>
            <a:pPr lvl="1">
              <a:lnSpc>
                <a:spcPct val="120000"/>
              </a:lnSpc>
              <a:buClr>
                <a:schemeClr val="tx2"/>
              </a:buClr>
            </a:pPr>
            <a:r>
              <a:rPr lang="vi-VN" sz="1200">
                <a:latin typeface="Helvetica Neue" panose="02000503000000020004" pitchFamily="2" charset="0"/>
              </a:rPr>
              <a:t>Làm mất sức mạnh vốn có của mặt phẳng.</a:t>
            </a:r>
          </a:p>
          <a:p>
            <a:pPr>
              <a:lnSpc>
                <a:spcPct val="120000"/>
              </a:lnSpc>
              <a:buClr>
                <a:schemeClr val="tx2"/>
              </a:buClr>
            </a:pPr>
            <a:r>
              <a:rPr lang="vi-VN" sz="1400">
                <a:latin typeface="Helvetica Neue" panose="02000503000000020004" pitchFamily="2" charset="0"/>
              </a:rPr>
              <a:t>Hạn chế văn bản nghiêng (khó đọc)</a:t>
            </a:r>
          </a:p>
          <a:p>
            <a:pPr lvl="1">
              <a:lnSpc>
                <a:spcPct val="120000"/>
              </a:lnSpc>
              <a:buClr>
                <a:schemeClr val="tx2"/>
              </a:buClr>
            </a:pPr>
            <a:r>
              <a:rPr lang="vi-VN" sz="1200">
                <a:latin typeface="Helvetica Neue" panose="02000503000000020004" pitchFamily="2" charset="0"/>
              </a:rPr>
              <a:t>Điều này càng tệ hơn khi ở mặt phẳng nghiêng</a:t>
            </a:r>
          </a:p>
          <a:p>
            <a:pPr>
              <a:lnSpc>
                <a:spcPct val="120000"/>
              </a:lnSpc>
              <a:buClr>
                <a:schemeClr val="tx2"/>
              </a:buClr>
            </a:pPr>
            <a:endParaRPr lang="vi-VN" sz="1400">
              <a:latin typeface="Helvetica Neue" panose="02000503000000020004" pitchFamily="2" charset="0"/>
            </a:endParaRPr>
          </a:p>
        </p:txBody>
      </p:sp>
      <p:pic>
        <p:nvPicPr>
          <p:cNvPr id="12" name="Picture 11" descr="A screenshot of a cell phone&#10;&#10;Description automatically generated">
            <a:extLst>
              <a:ext uri="{FF2B5EF4-FFF2-40B4-BE49-F238E27FC236}">
                <a16:creationId xmlns:a16="http://schemas.microsoft.com/office/drawing/2014/main" id="{24A009AD-C902-5E49-8448-87093542E459}"/>
              </a:ext>
            </a:extLst>
          </p:cNvPr>
          <p:cNvPicPr>
            <a:picLocks noChangeAspect="1"/>
          </p:cNvPicPr>
          <p:nvPr/>
        </p:nvPicPr>
        <p:blipFill>
          <a:blip r:embed="rId2"/>
          <a:stretch>
            <a:fillRect/>
          </a:stretch>
        </p:blipFill>
        <p:spPr>
          <a:xfrm>
            <a:off x="6183782" y="2548281"/>
            <a:ext cx="5560545" cy="4309719"/>
          </a:xfrm>
          <a:prstGeom prst="rect">
            <a:avLst/>
          </a:prstGeom>
        </p:spPr>
      </p:pic>
    </p:spTree>
    <p:extLst>
      <p:ext uri="{BB962C8B-B14F-4D97-AF65-F5344CB8AC3E}">
        <p14:creationId xmlns:p14="http://schemas.microsoft.com/office/powerpoint/2010/main" val="262093786"/>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NO UNJUSTIFIED 3D</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736755" cy="4094497"/>
          </a:xfrm>
        </p:spPr>
        <p:txBody>
          <a:bodyPr numCol="1">
            <a:normAutofit fontScale="92500" lnSpcReduction="20000"/>
          </a:bodyPr>
          <a:lstStyle/>
          <a:p>
            <a:pPr>
              <a:lnSpc>
                <a:spcPct val="120000"/>
              </a:lnSpc>
              <a:buClr>
                <a:schemeClr val="tx2"/>
              </a:buClr>
            </a:pPr>
            <a:r>
              <a:rPr lang="vi-VN" sz="1400">
                <a:latin typeface="Helvetica Neue" panose="02000503000000020004" pitchFamily="2" charset="0"/>
              </a:rPr>
              <a:t>Sức mạnh của mặt phẳng</a:t>
            </a:r>
          </a:p>
          <a:p>
            <a:pPr lvl="1">
              <a:lnSpc>
                <a:spcPct val="120000"/>
              </a:lnSpc>
              <a:buClr>
                <a:schemeClr val="tx2"/>
              </a:buClr>
            </a:pPr>
            <a:r>
              <a:rPr lang="vi-VN" sz="1200">
                <a:latin typeface="Helvetica Neue" panose="02000503000000020004" pitchFamily="2" charset="0"/>
              </a:rPr>
              <a:t>Gồm các kênh có độ hiểu quả được xếp hạng cao</a:t>
            </a:r>
          </a:p>
          <a:p>
            <a:pPr>
              <a:lnSpc>
                <a:spcPct val="120000"/>
              </a:lnSpc>
              <a:buClr>
                <a:schemeClr val="tx2"/>
              </a:buClr>
            </a:pPr>
            <a:r>
              <a:rPr lang="vi-VN" sz="1400">
                <a:latin typeface="Helvetica Neue" panose="02000503000000020004" pitchFamily="2" charset="0"/>
              </a:rPr>
              <a:t>Nguy hiểm của độ sâu:</a:t>
            </a:r>
          </a:p>
          <a:p>
            <a:pPr lvl="1">
              <a:lnSpc>
                <a:spcPct val="120000"/>
              </a:lnSpc>
              <a:buClr>
                <a:schemeClr val="tx2"/>
              </a:buClr>
            </a:pPr>
            <a:r>
              <a:rPr lang="vi-VN" sz="1200">
                <a:latin typeface="Helvetica Neue" panose="02000503000000020004" pitchFamily="2" charset="0"/>
              </a:rPr>
              <a:t>Thu thập thông tin trên mặt phẳng từ chuyển động của mắt.</a:t>
            </a:r>
          </a:p>
          <a:p>
            <a:pPr lvl="1">
              <a:lnSpc>
                <a:spcPct val="120000"/>
              </a:lnSpc>
              <a:buClr>
                <a:schemeClr val="tx2"/>
              </a:buClr>
            </a:pPr>
            <a:r>
              <a:rPr lang="vi-VN" sz="1200">
                <a:latin typeface="Helvetica Neue" panose="02000503000000020004" pitchFamily="2" charset="0"/>
              </a:rPr>
              <a:t>Thu thập thông tin về độ sâu từ chuyển động đầu/cơ thể.</a:t>
            </a:r>
            <a:endParaRPr lang="vi-VN" sz="1400">
              <a:latin typeface="Helvetica Neue" panose="02000503000000020004" pitchFamily="2" charset="0"/>
            </a:endParaRPr>
          </a:p>
          <a:p>
            <a:pPr>
              <a:lnSpc>
                <a:spcPct val="120000"/>
              </a:lnSpc>
              <a:buClr>
                <a:schemeClr val="tx2"/>
              </a:buClr>
            </a:pPr>
            <a:r>
              <a:rPr lang="vi-VN" sz="1400">
                <a:latin typeface="Helvetica Neue" panose="02000503000000020004" pitchFamily="2" charset="0"/>
              </a:rPr>
              <a:t>Loại bỏ những thông tin ẩn</a:t>
            </a:r>
          </a:p>
          <a:p>
            <a:pPr lvl="1">
              <a:lnSpc>
                <a:spcPct val="120000"/>
              </a:lnSpc>
              <a:buClr>
                <a:schemeClr val="tx2"/>
              </a:buClr>
            </a:pPr>
            <a:r>
              <a:rPr lang="vi-VN" sz="1200">
                <a:latin typeface="Helvetica Neue" panose="02000503000000020004" pitchFamily="2" charset="0"/>
              </a:rPr>
              <a:t>Gây bế tắc</a:t>
            </a:r>
          </a:p>
          <a:p>
            <a:pPr lvl="1">
              <a:lnSpc>
                <a:spcPct val="120000"/>
              </a:lnSpc>
              <a:buClr>
                <a:schemeClr val="tx2"/>
              </a:buClr>
            </a:pPr>
            <a:r>
              <a:rPr lang="vi-VN" sz="1200">
                <a:latin typeface="Helvetica Neue" panose="02000503000000020004" pitchFamily="2" charset="0"/>
              </a:rPr>
              <a:t>Tương tác phức tạp</a:t>
            </a:r>
            <a:endParaRPr lang="vi-VN" sz="1400">
              <a:latin typeface="Helvetica Neue" panose="02000503000000020004" pitchFamily="2" charset="0"/>
            </a:endParaRPr>
          </a:p>
          <a:p>
            <a:pPr>
              <a:lnSpc>
                <a:spcPct val="120000"/>
              </a:lnSpc>
              <a:buClr>
                <a:schemeClr val="tx2"/>
              </a:buClr>
            </a:pPr>
            <a:r>
              <a:rPr lang="vi-VN" sz="1400">
                <a:latin typeface="Helvetica Neue" panose="02000503000000020004" pitchFamily="2" charset="0"/>
              </a:rPr>
              <a:t>Phối cảnh méo sẽ gây mất mát thông tin</a:t>
            </a:r>
          </a:p>
          <a:p>
            <a:pPr lvl="1">
              <a:lnSpc>
                <a:spcPct val="120000"/>
              </a:lnSpc>
              <a:buClr>
                <a:schemeClr val="tx2"/>
              </a:buClr>
            </a:pPr>
            <a:r>
              <a:rPr lang="vi-VN" sz="1200">
                <a:latin typeface="Helvetica Neue" panose="02000503000000020004" pitchFamily="2" charset="0"/>
              </a:rPr>
              <a:t>Làm trở ngại cho tất cả các diễn đạt kênh kích thước</a:t>
            </a:r>
          </a:p>
          <a:p>
            <a:pPr lvl="1">
              <a:lnSpc>
                <a:spcPct val="120000"/>
              </a:lnSpc>
              <a:buClr>
                <a:schemeClr val="tx2"/>
              </a:buClr>
            </a:pPr>
            <a:r>
              <a:rPr lang="vi-VN" sz="1200">
                <a:latin typeface="Helvetica Neue" panose="02000503000000020004" pitchFamily="2" charset="0"/>
              </a:rPr>
              <a:t>Làm mất sức mạnh vốn có của mặt phẳng.</a:t>
            </a:r>
          </a:p>
          <a:p>
            <a:pPr>
              <a:lnSpc>
                <a:spcPct val="120000"/>
              </a:lnSpc>
              <a:buClr>
                <a:schemeClr val="tx2"/>
              </a:buClr>
            </a:pPr>
            <a:r>
              <a:rPr lang="vi-VN" sz="1400">
                <a:latin typeface="Helvetica Neue" panose="02000503000000020004" pitchFamily="2" charset="0"/>
              </a:rPr>
              <a:t>Hạn chế văn bản nghiêng (khó đọc)</a:t>
            </a:r>
          </a:p>
          <a:p>
            <a:pPr lvl="1">
              <a:lnSpc>
                <a:spcPct val="120000"/>
              </a:lnSpc>
              <a:buClr>
                <a:schemeClr val="tx2"/>
              </a:buClr>
            </a:pPr>
            <a:r>
              <a:rPr lang="vi-VN" sz="1200">
                <a:latin typeface="Helvetica Neue" panose="02000503000000020004" pitchFamily="2" charset="0"/>
              </a:rPr>
              <a:t>Điều này càng tệ hơn khi ở mặt phẳng nghiêng</a:t>
            </a:r>
          </a:p>
          <a:p>
            <a:pPr>
              <a:lnSpc>
                <a:spcPct val="120000"/>
              </a:lnSpc>
              <a:buClr>
                <a:schemeClr val="tx2"/>
              </a:buClr>
            </a:pPr>
            <a:endParaRPr lang="vi-VN" sz="1400">
              <a:latin typeface="Helvetica Neue" panose="02000503000000020004" pitchFamily="2" charset="0"/>
            </a:endParaRPr>
          </a:p>
        </p:txBody>
      </p:sp>
      <p:pic>
        <p:nvPicPr>
          <p:cNvPr id="5" name="Picture 4" descr="A close up of text on a white background&#10;&#10;Description automatically generated">
            <a:extLst>
              <a:ext uri="{FF2B5EF4-FFF2-40B4-BE49-F238E27FC236}">
                <a16:creationId xmlns:a16="http://schemas.microsoft.com/office/drawing/2014/main" id="{F1FE96F8-AA5B-9E47-9C40-8FAA7282151C}"/>
              </a:ext>
            </a:extLst>
          </p:cNvPr>
          <p:cNvPicPr>
            <a:picLocks noChangeAspect="1"/>
          </p:cNvPicPr>
          <p:nvPr/>
        </p:nvPicPr>
        <p:blipFill>
          <a:blip r:embed="rId2"/>
          <a:stretch>
            <a:fillRect/>
          </a:stretch>
        </p:blipFill>
        <p:spPr>
          <a:xfrm>
            <a:off x="5344904" y="2458065"/>
            <a:ext cx="6500169" cy="2338846"/>
          </a:xfrm>
          <a:prstGeom prst="rect">
            <a:avLst/>
          </a:prstGeom>
        </p:spPr>
      </p:pic>
      <p:pic>
        <p:nvPicPr>
          <p:cNvPr id="7" name="Picture 6" descr="A close up of a device&#10;&#10;Description automatically generated">
            <a:extLst>
              <a:ext uri="{FF2B5EF4-FFF2-40B4-BE49-F238E27FC236}">
                <a16:creationId xmlns:a16="http://schemas.microsoft.com/office/drawing/2014/main" id="{255C8C3F-1752-054B-AE35-EBB63064F7E6}"/>
              </a:ext>
            </a:extLst>
          </p:cNvPr>
          <p:cNvPicPr>
            <a:picLocks noChangeAspect="1"/>
          </p:cNvPicPr>
          <p:nvPr/>
        </p:nvPicPr>
        <p:blipFill>
          <a:blip r:embed="rId3"/>
          <a:stretch>
            <a:fillRect/>
          </a:stretch>
        </p:blipFill>
        <p:spPr>
          <a:xfrm>
            <a:off x="5275007" y="4695519"/>
            <a:ext cx="2330076" cy="2054870"/>
          </a:xfrm>
          <a:prstGeom prst="rect">
            <a:avLst/>
          </a:prstGeom>
        </p:spPr>
      </p:pic>
      <p:pic>
        <p:nvPicPr>
          <p:cNvPr id="9" name="Picture 8" descr="A picture containing map, text, toy&#10;&#10;Description automatically generated">
            <a:extLst>
              <a:ext uri="{FF2B5EF4-FFF2-40B4-BE49-F238E27FC236}">
                <a16:creationId xmlns:a16="http://schemas.microsoft.com/office/drawing/2014/main" id="{D50A4026-C60B-3F43-9FA7-B8EBCB632F88}"/>
              </a:ext>
            </a:extLst>
          </p:cNvPr>
          <p:cNvPicPr>
            <a:picLocks noChangeAspect="1"/>
          </p:cNvPicPr>
          <p:nvPr/>
        </p:nvPicPr>
        <p:blipFill>
          <a:blip r:embed="rId4"/>
          <a:stretch>
            <a:fillRect/>
          </a:stretch>
        </p:blipFill>
        <p:spPr>
          <a:xfrm>
            <a:off x="7782859" y="4796911"/>
            <a:ext cx="2253277" cy="2022409"/>
          </a:xfrm>
          <a:prstGeom prst="rect">
            <a:avLst/>
          </a:prstGeom>
        </p:spPr>
      </p:pic>
    </p:spTree>
    <p:extLst>
      <p:ext uri="{BB962C8B-B14F-4D97-AF65-F5344CB8AC3E}">
        <p14:creationId xmlns:p14="http://schemas.microsoft.com/office/powerpoint/2010/main" val="24776340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AC6DAA2-1698-C941-8946-7CA01E2EEB47}"/>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ACQUIRE (THU THẬP DỮ LIỆU)</a:t>
            </a:r>
            <a:endParaRPr lang="en-VN">
              <a:solidFill>
                <a:srgbClr val="EBEBEB"/>
              </a:solidFill>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79ECBC9-373E-3C47-823D-91282C7E430F}"/>
              </a:ext>
            </a:extLst>
          </p:cNvPr>
          <p:cNvSpPr>
            <a:spLocks noGrp="1"/>
          </p:cNvSpPr>
          <p:nvPr>
            <p:ph idx="1"/>
          </p:nvPr>
        </p:nvSpPr>
        <p:spPr>
          <a:xfrm>
            <a:off x="648931" y="2548281"/>
            <a:ext cx="5122606" cy="3658689"/>
          </a:xfrm>
        </p:spPr>
        <p:txBody>
          <a:bodyPr>
            <a:normAutofit/>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Thu </a:t>
            </a:r>
            <a:r>
              <a:rPr lang="en-US" dirty="0" err="1">
                <a:latin typeface="Tahoma" panose="020B0604030504040204" pitchFamily="34" charset="0"/>
                <a:ea typeface="Tahoma" panose="020B0604030504040204" pitchFamily="34" charset="0"/>
                <a:cs typeface="Tahoma" panose="020B0604030504040204" pitchFamily="34" charset="0"/>
              </a:rPr>
              <a:t>thập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dữ</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liệu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từ</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bất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kì</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nguồn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nào và bất kì cách nào.</a:t>
            </a:r>
          </a:p>
          <a:p>
            <a:pPr marL="0" indent="0">
              <a:buNone/>
            </a:pPr>
            <a:r>
              <a:rPr lang="en-US" dirty="0" err="1">
                <a:latin typeface="Tahoma" panose="020B0604030504040204" pitchFamily="34" charset="0"/>
                <a:ea typeface="Tahoma" panose="020B0604030504040204" pitchFamily="34" charset="0"/>
                <a:cs typeface="Tahoma" panose="020B0604030504040204" pitchFamily="34" charset="0"/>
              </a:rPr>
              <a:t>- Đơn giản: Từ một tệp tin có thể đọc được nào đó.</a:t>
            </a:r>
          </a:p>
          <a:p>
            <a:pPr marL="0" indent="0">
              <a:buNone/>
            </a:pPr>
            <a:r>
              <a:rPr lang="en-US" dirty="0" err="1">
                <a:latin typeface="Tahoma" panose="020B0604030504040204" pitchFamily="34" charset="0"/>
                <a:ea typeface="Tahoma" panose="020B0604030504040204" pitchFamily="34" charset="0"/>
                <a:cs typeface="Tahoma" panose="020B0604030504040204" pitchFamily="34" charset="0"/>
              </a:rPr>
              <a:t>- Phức tạp: Lượm nhặt từ các hệ thống lớn. </a:t>
            </a:r>
          </a:p>
          <a:p>
            <a:pPr marL="0" indent="0">
              <a:buNone/>
            </a:pPr>
            <a:endParaRPr lang="en-VN" dirty="0" err="1">
              <a:latin typeface="Tahoma" panose="020B0604030504040204" pitchFamily="34" charset="0"/>
              <a:ea typeface="Tahoma" panose="020B0604030504040204" pitchFamily="34" charset="0"/>
              <a:cs typeface="Tahoma" panose="020B0604030504040204" pitchFamily="34" charset="0"/>
            </a:endParaRPr>
          </a:p>
          <a:p>
            <a:pPr marL="0" indent="0">
              <a:buNone/>
            </a:pPr>
            <a:r>
              <a:rPr lang="en-VN" dirty="0" err="1">
                <a:latin typeface="Tahoma" panose="020B0604030504040204" pitchFamily="34" charset="0"/>
                <a:ea typeface="Tahoma" panose="020B0604030504040204" pitchFamily="34" charset="0"/>
                <a:cs typeface="Tahoma" panose="020B0604030504040204" pitchFamily="34" charset="0"/>
              </a:rPr>
              <a:t>Cân nhắc cấu trúc lưu trữ dữ liệu trên hệ thống phân tán.</a:t>
            </a:r>
          </a:p>
          <a:p>
            <a:pPr marL="0" indent="0">
              <a:buNone/>
            </a:pPr>
            <a:endParaRPr lang="en-VN" dirty="0" err="1">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B8E697E-6530-1142-BDAE-EB87D88F4193}"/>
              </a:ext>
            </a:extLst>
          </p:cNvPr>
          <p:cNvPicPr>
            <a:picLocks noChangeAspect="1"/>
          </p:cNvPicPr>
          <p:nvPr/>
        </p:nvPicPr>
        <p:blipFill>
          <a:blip r:embed="rId2"/>
          <a:stretch>
            <a:fillRect/>
          </a:stretch>
        </p:blipFill>
        <p:spPr>
          <a:xfrm>
            <a:off x="6420465" y="2807326"/>
            <a:ext cx="5417732" cy="3130739"/>
          </a:xfrm>
          <a:prstGeom prst="rect">
            <a:avLst/>
          </a:prstGeom>
        </p:spPr>
      </p:pic>
    </p:spTree>
    <p:extLst>
      <p:ext uri="{BB962C8B-B14F-4D97-AF65-F5344CB8AC3E}">
        <p14:creationId xmlns:p14="http://schemas.microsoft.com/office/powerpoint/2010/main" val="230819532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NO UNJUSTIFIED 2D</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736755" cy="4094497"/>
          </a:xfrm>
        </p:spPr>
        <p:txBody>
          <a:bodyPr numCol="1">
            <a:normAutofit/>
          </a:bodyPr>
          <a:lstStyle/>
          <a:p>
            <a:pPr>
              <a:lnSpc>
                <a:spcPct val="120000"/>
              </a:lnSpc>
              <a:buClr>
                <a:schemeClr val="tx2"/>
              </a:buClr>
            </a:pPr>
            <a:r>
              <a:rPr lang="vi-VN" sz="1400">
                <a:latin typeface="Helvetica Neue" panose="02000503000000020004" pitchFamily="2" charset="0"/>
              </a:rPr>
              <a:t>Xem xét dữ liệu mạng có yêu cầu bố trí không gian 2D hay không</a:t>
            </a:r>
          </a:p>
          <a:p>
            <a:pPr lvl="1">
              <a:lnSpc>
                <a:spcPct val="120000"/>
              </a:lnSpc>
              <a:buClr>
                <a:schemeClr val="tx2"/>
              </a:buClr>
            </a:pPr>
            <a:r>
              <a:rPr lang="vi-VN" sz="1200">
                <a:latin typeface="Helvetica Neue" panose="02000503000000020004" pitchFamily="2" charset="0"/>
              </a:rPr>
              <a:t>Mật độ thông tin thấp và khó xem được nhãn hơn.</a:t>
            </a:r>
          </a:p>
          <a:p>
            <a:pPr>
              <a:lnSpc>
                <a:spcPct val="120000"/>
              </a:lnSpc>
              <a:buClr>
                <a:schemeClr val="tx2"/>
              </a:buClr>
            </a:pPr>
            <a:r>
              <a:rPr lang="vi-VN" sz="1400">
                <a:latin typeface="Helvetica Neue" panose="02000503000000020004" pitchFamily="2" charset="0"/>
              </a:rPr>
              <a:t>Lợi ích &gt; chi phi khi cấu trúc liên kết / bối cảnh quan trọng cho tác vụ.</a:t>
            </a:r>
          </a:p>
        </p:txBody>
      </p:sp>
      <p:pic>
        <p:nvPicPr>
          <p:cNvPr id="11" name="Picture 10" descr="A picture containing table, large, green, holding&#10;&#10;Description automatically generated">
            <a:extLst>
              <a:ext uri="{FF2B5EF4-FFF2-40B4-BE49-F238E27FC236}">
                <a16:creationId xmlns:a16="http://schemas.microsoft.com/office/drawing/2014/main" id="{ADF57A0D-A798-A148-A04A-B81E0145F5F6}"/>
              </a:ext>
            </a:extLst>
          </p:cNvPr>
          <p:cNvPicPr>
            <a:picLocks noChangeAspect="1"/>
          </p:cNvPicPr>
          <p:nvPr/>
        </p:nvPicPr>
        <p:blipFill>
          <a:blip r:embed="rId2"/>
          <a:stretch>
            <a:fillRect/>
          </a:stretch>
        </p:blipFill>
        <p:spPr>
          <a:xfrm>
            <a:off x="6840588" y="2783794"/>
            <a:ext cx="4464050" cy="3623470"/>
          </a:xfrm>
          <a:prstGeom prst="rect">
            <a:avLst/>
          </a:prstGeom>
        </p:spPr>
      </p:pic>
    </p:spTree>
    <p:extLst>
      <p:ext uri="{BB962C8B-B14F-4D97-AF65-F5344CB8AC3E}">
        <p14:creationId xmlns:p14="http://schemas.microsoft.com/office/powerpoint/2010/main" val="69390973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vi-VN">
                <a:solidFill>
                  <a:srgbClr val="EBEBEB"/>
                </a:solidFill>
                <a:latin typeface="Tahoma" panose="020B0604030504040204" pitchFamily="34" charset="0"/>
                <a:ea typeface="Tahoma" panose="020B0604030504040204" pitchFamily="34" charset="0"/>
                <a:cs typeface="Tahoma" panose="020B0604030504040204" pitchFamily="34" charset="0"/>
              </a:rPr>
              <a:t>THỊ GIÁC HƠN LÀ TRÍ NHỚ</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736755" cy="4094497"/>
          </a:xfrm>
        </p:spPr>
        <p:txBody>
          <a:bodyPr numCol="1">
            <a:normAutofit/>
          </a:bodyPr>
          <a:lstStyle/>
          <a:p>
            <a:pPr>
              <a:buClr>
                <a:schemeClr val="tx2"/>
              </a:buClr>
            </a:pPr>
            <a:r>
              <a:rPr lang="vi-VN" sz="1400">
                <a:latin typeface="Helvetica Neue" panose="02000503000000020004" pitchFamily="2" charset="0"/>
              </a:rPr>
              <a:t>Nguyên tắc: nhận thức bên ngoài so với bộ nhớ trong </a:t>
            </a:r>
          </a:p>
          <a:p>
            <a:pPr>
              <a:buClr>
                <a:schemeClr val="tx2"/>
              </a:buClr>
            </a:pPr>
            <a:r>
              <a:rPr lang="vi-VN" sz="1400">
                <a:latin typeface="Helvetica Neue" panose="02000503000000020004" pitchFamily="2" charset="0"/>
              </a:rPr>
              <a:t>Dễ dàng so sánh bằng cách di chuyển mắt giữa các chế độ xem cạnh nhau.</a:t>
            </a:r>
          </a:p>
          <a:p>
            <a:pPr>
              <a:buClr>
                <a:schemeClr val="tx2"/>
              </a:buClr>
            </a:pPr>
            <a:r>
              <a:rPr lang="vi-VN" sz="1400">
                <a:latin typeface="Helvetica Neue" panose="02000503000000020004" pitchFamily="2" charset="0"/>
              </a:rPr>
              <a:t>Khó hơn để so sánh mục hiển thị với bộ nhớ của những gì bạn đã thấy.</a:t>
            </a:r>
          </a:p>
          <a:p>
            <a:pPr>
              <a:buClr>
                <a:schemeClr val="tx2"/>
              </a:buClr>
            </a:pPr>
            <a:r>
              <a:rPr lang="vi-VN" sz="1400">
                <a:latin typeface="Helvetica Neue" panose="02000503000000020004" pitchFamily="2" charset="0"/>
              </a:rPr>
              <a:t>Dành cho hoạt cảnh:</a:t>
            </a:r>
          </a:p>
          <a:p>
            <a:pPr lvl="1">
              <a:buClr>
                <a:schemeClr val="tx2"/>
              </a:buClr>
            </a:pPr>
            <a:r>
              <a:rPr lang="vi-VN" sz="1200">
                <a:latin typeface="Helvetica Neue" panose="02000503000000020004" pitchFamily="2" charset="0"/>
              </a:rPr>
              <a:t>Tuyệt vời khi có cốt truyện</a:t>
            </a:r>
          </a:p>
          <a:p>
            <a:pPr lvl="1">
              <a:buClr>
                <a:schemeClr val="tx2"/>
              </a:buClr>
            </a:pPr>
            <a:r>
              <a:rPr lang="vi-VN" sz="1200">
                <a:latin typeface="Helvetica Neue" panose="02000503000000020004" pitchFamily="2" charset="0"/>
              </a:rPr>
              <a:t>Tuyệt vời có chuyển động (transition) giữa 2 trạng thái</a:t>
            </a:r>
          </a:p>
          <a:p>
            <a:pPr lvl="1">
              <a:buClr>
                <a:schemeClr val="tx2"/>
              </a:buClr>
            </a:pPr>
            <a:r>
              <a:rPr lang="vi-VN" sz="1200">
                <a:latin typeface="Helvetica Neue" panose="02000503000000020004" pitchFamily="2" charset="0"/>
              </a:rPr>
              <a:t>Không tốt cho nhiều trạng thái với sự thay đổi ở khắp mọi nơi</a:t>
            </a:r>
          </a:p>
        </p:txBody>
      </p:sp>
      <p:pic>
        <p:nvPicPr>
          <p:cNvPr id="6" name="Picture 5">
            <a:extLst>
              <a:ext uri="{FF2B5EF4-FFF2-40B4-BE49-F238E27FC236}">
                <a16:creationId xmlns:a16="http://schemas.microsoft.com/office/drawing/2014/main" id="{164675EA-66FC-A64B-A311-2CAEA341B7BB}"/>
              </a:ext>
            </a:extLst>
          </p:cNvPr>
          <p:cNvPicPr>
            <a:picLocks noChangeAspect="1"/>
          </p:cNvPicPr>
          <p:nvPr/>
        </p:nvPicPr>
        <p:blipFill>
          <a:blip r:embed="rId2"/>
          <a:stretch>
            <a:fillRect/>
          </a:stretch>
        </p:blipFill>
        <p:spPr>
          <a:xfrm>
            <a:off x="6770739" y="2905067"/>
            <a:ext cx="4703506" cy="3135671"/>
          </a:xfrm>
          <a:prstGeom prst="rect">
            <a:avLst/>
          </a:prstGeom>
        </p:spPr>
      </p:pic>
    </p:spTree>
    <p:extLst>
      <p:ext uri="{BB962C8B-B14F-4D97-AF65-F5344CB8AC3E}">
        <p14:creationId xmlns:p14="http://schemas.microsoft.com/office/powerpoint/2010/main" val="2724845683"/>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vi-VN">
                <a:solidFill>
                  <a:srgbClr val="EBEBEB"/>
                </a:solidFill>
                <a:latin typeface="Tahoma" panose="020B0604030504040204" pitchFamily="34" charset="0"/>
                <a:ea typeface="Tahoma" panose="020B0604030504040204" pitchFamily="34" charset="0"/>
                <a:cs typeface="Tahoma" panose="020B0604030504040204" pitchFamily="34" charset="0"/>
              </a:rPr>
              <a:t>ĐỘ PHÂN GIẢI HƠN LÀ ĐỘ SÂU</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736755" cy="4094497"/>
          </a:xfrm>
        </p:spPr>
        <p:txBody>
          <a:bodyPr numCol="1">
            <a:normAutofit/>
          </a:bodyPr>
          <a:lstStyle/>
          <a:p>
            <a:pPr>
              <a:buClr>
                <a:schemeClr val="tx2"/>
              </a:buClr>
            </a:pPr>
            <a:endParaRPr lang="vi-VN" sz="1400">
              <a:latin typeface="Helvetica Neue" panose="02000503000000020004" pitchFamily="2" charset="0"/>
            </a:endParaRPr>
          </a:p>
          <a:p>
            <a:pPr>
              <a:buClr>
                <a:schemeClr val="tx2"/>
              </a:buClr>
            </a:pPr>
            <a:r>
              <a:rPr lang="vi-VN" sz="1400">
                <a:latin typeface="Helvetica Neue" panose="02000503000000020004" pitchFamily="2" charset="0"/>
              </a:rPr>
              <a:t>Sự chìm thông thường không có ích cho việc tóm tắt dữ liệu</a:t>
            </a:r>
          </a:p>
          <a:p>
            <a:pPr>
              <a:buClr>
                <a:schemeClr val="tx2"/>
              </a:buClr>
            </a:pPr>
            <a:r>
              <a:rPr lang="vi-VN" sz="1400">
                <a:latin typeface="Helvetica Neue" panose="02000503000000020004" pitchFamily="2" charset="0"/>
              </a:rPr>
              <a:t>Độ phân giải quan trọng hơn nhiều:</a:t>
            </a:r>
          </a:p>
          <a:p>
            <a:pPr lvl="1">
              <a:buClr>
                <a:schemeClr val="tx2"/>
              </a:buClr>
            </a:pPr>
            <a:r>
              <a:rPr lang="vi-VN" sz="1200">
                <a:latin typeface="Helvetica Neue" panose="02000503000000020004" pitchFamily="2" charset="0"/>
              </a:rPr>
              <a:t>Pixel là tài nguyên quý hiếm</a:t>
            </a:r>
          </a:p>
          <a:p>
            <a:pPr lvl="1">
              <a:buClr>
                <a:schemeClr val="tx2"/>
              </a:buClr>
            </a:pPr>
            <a:r>
              <a:rPr lang="vi-VN" sz="1200">
                <a:latin typeface="Helvetica Neue" panose="02000503000000020004" pitchFamily="2" charset="0"/>
              </a:rPr>
              <a:t>Máy tính để bàn tích hợp tốt quy trình làm việc</a:t>
            </a:r>
          </a:p>
          <a:p>
            <a:pPr>
              <a:buClr>
                <a:schemeClr val="tx2"/>
              </a:buClr>
            </a:pPr>
            <a:r>
              <a:rPr lang="vi-VN" sz="1400">
                <a:latin typeface="Helvetica Neue" panose="02000503000000020004" pitchFamily="2" charset="0"/>
              </a:rPr>
              <a:t>Thực tế ảo cho dữ liệu tóm tắt rất khó để làm rõ.</a:t>
            </a:r>
          </a:p>
        </p:txBody>
      </p:sp>
      <p:pic>
        <p:nvPicPr>
          <p:cNvPr id="7" name="Picture 6" descr="A picture containing building, sign, photo, front&#10;&#10;Description automatically generated">
            <a:extLst>
              <a:ext uri="{FF2B5EF4-FFF2-40B4-BE49-F238E27FC236}">
                <a16:creationId xmlns:a16="http://schemas.microsoft.com/office/drawing/2014/main" id="{46783A93-0A6B-6440-B7FF-2905A9F431D0}"/>
              </a:ext>
            </a:extLst>
          </p:cNvPr>
          <p:cNvPicPr>
            <a:picLocks noChangeAspect="1"/>
          </p:cNvPicPr>
          <p:nvPr/>
        </p:nvPicPr>
        <p:blipFill>
          <a:blip r:embed="rId2"/>
          <a:stretch>
            <a:fillRect/>
          </a:stretch>
        </p:blipFill>
        <p:spPr>
          <a:xfrm>
            <a:off x="5692877" y="3760431"/>
            <a:ext cx="6240556" cy="2221769"/>
          </a:xfrm>
          <a:prstGeom prst="rect">
            <a:avLst/>
          </a:prstGeom>
        </p:spPr>
      </p:pic>
    </p:spTree>
    <p:extLst>
      <p:ext uri="{BB962C8B-B14F-4D97-AF65-F5344CB8AC3E}">
        <p14:creationId xmlns:p14="http://schemas.microsoft.com/office/powerpoint/2010/main" val="2417975824"/>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fontScale="90000"/>
          </a:bodyPr>
          <a:lstStyle/>
          <a:p>
            <a:r>
              <a:rPr lang="vi-VN">
                <a:solidFill>
                  <a:srgbClr val="EBEBEB"/>
                </a:solidFill>
                <a:latin typeface="Tahoma" panose="020B0604030504040204" pitchFamily="34" charset="0"/>
                <a:ea typeface="Tahoma" panose="020B0604030504040204" pitchFamily="34" charset="0"/>
                <a:cs typeface="Tahoma" panose="020B0604030504040204" pitchFamily="34" charset="0"/>
              </a:rPr>
              <a:t>TỔNG QUAN ĐẦU TIÊN, THU PHÓNG VÀ LỌC CHI TIẾT THEO YÊU CẦU</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6" name="Content Placeholder 5">
            <a:extLst>
              <a:ext uri="{FF2B5EF4-FFF2-40B4-BE49-F238E27FC236}">
                <a16:creationId xmlns:a16="http://schemas.microsoft.com/office/drawing/2014/main" id="{2CA635FA-6264-0E4B-A244-034F441869A9}"/>
              </a:ext>
            </a:extLst>
          </p:cNvPr>
          <p:cNvPicPr>
            <a:picLocks noGrp="1" noChangeAspect="1"/>
          </p:cNvPicPr>
          <p:nvPr>
            <p:ph idx="1"/>
          </p:nvPr>
        </p:nvPicPr>
        <p:blipFill>
          <a:blip r:embed="rId2"/>
          <a:stretch>
            <a:fillRect/>
          </a:stretch>
        </p:blipFill>
        <p:spPr>
          <a:xfrm>
            <a:off x="2140564" y="3248819"/>
            <a:ext cx="7910872" cy="2643162"/>
          </a:xfrm>
          <a:prstGeom prst="rect">
            <a:avLst/>
          </a:prstGeom>
        </p:spPr>
      </p:pic>
    </p:spTree>
    <p:extLst>
      <p:ext uri="{BB962C8B-B14F-4D97-AF65-F5344CB8AC3E}">
        <p14:creationId xmlns:p14="http://schemas.microsoft.com/office/powerpoint/2010/main" val="3375229835"/>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vi-VN">
                <a:solidFill>
                  <a:srgbClr val="EBEBEB"/>
                </a:solidFill>
                <a:latin typeface="Tahoma" panose="020B0604030504040204" pitchFamily="34" charset="0"/>
                <a:ea typeface="Tahoma" panose="020B0604030504040204" pitchFamily="34" charset="0"/>
                <a:cs typeface="Tahoma" panose="020B0604030504040204" pitchFamily="34" charset="0"/>
              </a:rPr>
              <a:t>GET IT RIGHT IN BLACK AND WHITE</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6" name="Picture 5" descr="A bowl of fruit&#10;&#10;Description automatically generated">
            <a:extLst>
              <a:ext uri="{FF2B5EF4-FFF2-40B4-BE49-F238E27FC236}">
                <a16:creationId xmlns:a16="http://schemas.microsoft.com/office/drawing/2014/main" id="{0FB06824-C886-BF42-9D38-CA48B9A3946C}"/>
              </a:ext>
            </a:extLst>
          </p:cNvPr>
          <p:cNvPicPr>
            <a:picLocks noChangeAspect="1"/>
          </p:cNvPicPr>
          <p:nvPr/>
        </p:nvPicPr>
        <p:blipFill>
          <a:blip r:embed="rId2"/>
          <a:stretch>
            <a:fillRect/>
          </a:stretch>
        </p:blipFill>
        <p:spPr>
          <a:xfrm>
            <a:off x="4488426" y="2352616"/>
            <a:ext cx="2876550" cy="2476500"/>
          </a:xfrm>
          <a:prstGeom prst="rect">
            <a:avLst/>
          </a:prstGeom>
        </p:spPr>
      </p:pic>
      <p:pic>
        <p:nvPicPr>
          <p:cNvPr id="9" name="Picture 8" descr="A picture containing fruit, food&#10;&#10;Description automatically generated">
            <a:extLst>
              <a:ext uri="{FF2B5EF4-FFF2-40B4-BE49-F238E27FC236}">
                <a16:creationId xmlns:a16="http://schemas.microsoft.com/office/drawing/2014/main" id="{F8636565-9FB8-6545-A395-9B827F877FF5}"/>
              </a:ext>
            </a:extLst>
          </p:cNvPr>
          <p:cNvPicPr>
            <a:picLocks noChangeAspect="1"/>
          </p:cNvPicPr>
          <p:nvPr/>
        </p:nvPicPr>
        <p:blipFill>
          <a:blip r:embed="rId3"/>
          <a:stretch>
            <a:fillRect/>
          </a:stretch>
        </p:blipFill>
        <p:spPr>
          <a:xfrm>
            <a:off x="3546475" y="4805392"/>
            <a:ext cx="5099050" cy="2044700"/>
          </a:xfrm>
          <a:prstGeom prst="rect">
            <a:avLst/>
          </a:prstGeom>
        </p:spPr>
      </p:pic>
    </p:spTree>
    <p:extLst>
      <p:ext uri="{BB962C8B-B14F-4D97-AF65-F5344CB8AC3E}">
        <p14:creationId xmlns:p14="http://schemas.microsoft.com/office/powerpoint/2010/main" val="671597506"/>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9D94EE-BE80-EB45-A8EC-C72C5A4EA75C}"/>
              </a:ext>
            </a:extLst>
          </p:cNvPr>
          <p:cNvSpPr>
            <a:spLocks noGrp="1"/>
          </p:cNvSpPr>
          <p:nvPr>
            <p:ph type="title"/>
          </p:nvPr>
        </p:nvSpPr>
        <p:spPr>
          <a:xfrm>
            <a:off x="648930" y="629266"/>
            <a:ext cx="9252154" cy="1199533"/>
          </a:xfrm>
        </p:spPr>
        <p:txBody>
          <a:bodyPr>
            <a:normAutofit/>
          </a:bodyPr>
          <a:lstStyle/>
          <a:p>
            <a:r>
              <a:rPr lang="vi-VN">
                <a:solidFill>
                  <a:srgbClr val="EBEBEB"/>
                </a:solidFill>
                <a:latin typeface="Tahoma" panose="020B0604030504040204" pitchFamily="34" charset="0"/>
                <a:ea typeface="Tahoma" panose="020B0604030504040204" pitchFamily="34" charset="0"/>
                <a:cs typeface="Tahoma" panose="020B0604030504040204" pitchFamily="34" charset="0"/>
              </a:rPr>
              <a:t>CHỨC NĂNG RỒI ĐẾN HÌNH THỨC</a:t>
            </a:r>
          </a:p>
        </p:txBody>
      </p:sp>
      <p:sp useBgFill="1">
        <p:nvSpPr>
          <p:cNvPr id="27" name="Freeform: Shape 2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1D88E348-76DD-164D-9FD3-1422408469AA}"/>
              </a:ext>
            </a:extLst>
          </p:cNvPr>
          <p:cNvSpPr>
            <a:spLocks noGrp="1"/>
          </p:cNvSpPr>
          <p:nvPr>
            <p:ph idx="1"/>
          </p:nvPr>
        </p:nvSpPr>
        <p:spPr>
          <a:xfrm>
            <a:off x="648931" y="2548281"/>
            <a:ext cx="5736755" cy="4094497"/>
          </a:xfrm>
        </p:spPr>
        <p:txBody>
          <a:bodyPr numCol="1">
            <a:normAutofit/>
          </a:bodyPr>
          <a:lstStyle/>
          <a:p>
            <a:pPr>
              <a:buClr>
                <a:schemeClr val="tx2"/>
              </a:buClr>
            </a:pPr>
            <a:r>
              <a:rPr lang="vi-VN" sz="1400">
                <a:latin typeface="Helvetica Neue" panose="02000503000000020004" pitchFamily="2" charset="0"/>
              </a:rPr>
              <a:t>Đảm bảo các chức năng hoạt động đúng.</a:t>
            </a:r>
          </a:p>
          <a:p>
            <a:pPr>
              <a:buClr>
                <a:schemeClr val="tx2"/>
              </a:buClr>
            </a:pPr>
            <a:r>
              <a:rPr lang="vi-VN" sz="1400">
                <a:latin typeface="Helvetica Neue" panose="02000503000000020004" pitchFamily="2" charset="0"/>
              </a:rPr>
              <a:t>Hình thức có thể cải thiện dần.</a:t>
            </a:r>
          </a:p>
        </p:txBody>
      </p:sp>
      <p:pic>
        <p:nvPicPr>
          <p:cNvPr id="9" name="Picture 8">
            <a:extLst>
              <a:ext uri="{FF2B5EF4-FFF2-40B4-BE49-F238E27FC236}">
                <a16:creationId xmlns:a16="http://schemas.microsoft.com/office/drawing/2014/main" id="{1181F483-8733-5F4A-9739-A337CE148F07}"/>
              </a:ext>
            </a:extLst>
          </p:cNvPr>
          <p:cNvPicPr>
            <a:picLocks noChangeAspect="1"/>
          </p:cNvPicPr>
          <p:nvPr/>
        </p:nvPicPr>
        <p:blipFill>
          <a:blip r:embed="rId2"/>
          <a:stretch>
            <a:fillRect/>
          </a:stretch>
        </p:blipFill>
        <p:spPr>
          <a:xfrm>
            <a:off x="704209" y="4409296"/>
            <a:ext cx="3931000" cy="2079995"/>
          </a:xfrm>
          <a:prstGeom prst="rect">
            <a:avLst/>
          </a:prstGeom>
        </p:spPr>
      </p:pic>
      <p:pic>
        <p:nvPicPr>
          <p:cNvPr id="10" name="Picture 9">
            <a:extLst>
              <a:ext uri="{FF2B5EF4-FFF2-40B4-BE49-F238E27FC236}">
                <a16:creationId xmlns:a16="http://schemas.microsoft.com/office/drawing/2014/main" id="{F5E72243-ECA5-AF40-A99D-DC78E6976778}"/>
              </a:ext>
            </a:extLst>
          </p:cNvPr>
          <p:cNvPicPr>
            <a:picLocks noChangeAspect="1"/>
          </p:cNvPicPr>
          <p:nvPr/>
        </p:nvPicPr>
        <p:blipFill>
          <a:blip r:embed="rId3"/>
          <a:stretch>
            <a:fillRect/>
          </a:stretch>
        </p:blipFill>
        <p:spPr>
          <a:xfrm>
            <a:off x="7426334" y="4409297"/>
            <a:ext cx="4159987" cy="2079994"/>
          </a:xfrm>
          <a:prstGeom prst="rect">
            <a:avLst/>
          </a:prstGeom>
        </p:spPr>
      </p:pic>
      <p:sp>
        <p:nvSpPr>
          <p:cNvPr id="4" name="Right Arrow 3">
            <a:extLst>
              <a:ext uri="{FF2B5EF4-FFF2-40B4-BE49-F238E27FC236}">
                <a16:creationId xmlns:a16="http://schemas.microsoft.com/office/drawing/2014/main" id="{37219524-F7DA-1740-93FE-C278EDAFFC87}"/>
              </a:ext>
            </a:extLst>
          </p:cNvPr>
          <p:cNvSpPr/>
          <p:nvPr/>
        </p:nvSpPr>
        <p:spPr>
          <a:xfrm>
            <a:off x="5275007" y="5132439"/>
            <a:ext cx="1759609" cy="855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56903650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AC6DAA2-1698-C941-8946-7CA01E2EEB47}"/>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PARSE (PHÂN TÍCH)</a:t>
            </a:r>
            <a:endParaRPr lang="en-VN">
              <a:solidFill>
                <a:srgbClr val="EBEBEB"/>
              </a:solidFill>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79ECBC9-373E-3C47-823D-91282C7E430F}"/>
              </a:ext>
            </a:extLst>
          </p:cNvPr>
          <p:cNvSpPr>
            <a:spLocks noGrp="1"/>
          </p:cNvSpPr>
          <p:nvPr>
            <p:ph idx="1"/>
          </p:nvPr>
        </p:nvSpPr>
        <p:spPr>
          <a:xfrm>
            <a:off x="648931" y="2548281"/>
            <a:ext cx="5122606" cy="3658689"/>
          </a:xfrm>
        </p:spPr>
        <p:txBody>
          <a:bodyPr>
            <a:normAutofit/>
          </a:bodyPr>
          <a:lstStyle/>
          <a:p>
            <a:pPr marL="0" indent="0">
              <a:buNone/>
            </a:pPr>
            <a:r>
              <a:rPr lang="en-US" dirty="0" err="1">
                <a:latin typeface="Tahoma" panose="020B0604030504040204" pitchFamily="34" charset="0"/>
                <a:ea typeface="Tahoma" panose="020B0604030504040204" pitchFamily="34" charset="0"/>
                <a:cs typeface="Tahoma" panose="020B0604030504040204" pitchFamily="34" charset="0"/>
              </a:rPr>
              <a:t>Phân tích thành phần của từng đối tượng dữ liệu.</a:t>
            </a:r>
          </a:p>
          <a:p>
            <a:pPr marL="0" indent="0">
              <a:buNone/>
            </a:pPr>
            <a:endParaRPr lang="en-US" dirty="0" err="1">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err="1">
                <a:latin typeface="Tahoma" panose="020B0604030504040204" pitchFamily="34" charset="0"/>
                <a:ea typeface="Tahoma" panose="020B0604030504040204" pitchFamily="34" charset="0"/>
                <a:cs typeface="Tahoma" panose="020B0604030504040204" pitchFamily="34" charset="0"/>
              </a:rPr>
              <a:t>Mỗi thành phần cần được chuyển hóa thành định dạng có thể sử dụng được.</a:t>
            </a:r>
            <a:endParaRPr lang="en-VN" dirty="0" err="1">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05C075E9-A98E-4842-8057-946D3505D62C}"/>
              </a:ext>
            </a:extLst>
          </p:cNvPr>
          <p:cNvPicPr>
            <a:picLocks noChangeAspect="1"/>
          </p:cNvPicPr>
          <p:nvPr/>
        </p:nvPicPr>
        <p:blipFill>
          <a:blip r:embed="rId2"/>
          <a:stretch>
            <a:fillRect/>
          </a:stretch>
        </p:blipFill>
        <p:spPr>
          <a:xfrm>
            <a:off x="5989205" y="2831467"/>
            <a:ext cx="5985126" cy="3092315"/>
          </a:xfrm>
          <a:prstGeom prst="rect">
            <a:avLst/>
          </a:prstGeom>
        </p:spPr>
      </p:pic>
    </p:spTree>
    <p:extLst>
      <p:ext uri="{BB962C8B-B14F-4D97-AF65-F5344CB8AC3E}">
        <p14:creationId xmlns:p14="http://schemas.microsoft.com/office/powerpoint/2010/main" val="368544444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AC6DAA2-1698-C941-8946-7CA01E2EEB47}"/>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FILTER (LỌC)</a:t>
            </a: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79ECBC9-373E-3C47-823D-91282C7E430F}"/>
              </a:ext>
            </a:extLst>
          </p:cNvPr>
          <p:cNvSpPr>
            <a:spLocks noGrp="1"/>
          </p:cNvSpPr>
          <p:nvPr>
            <p:ph idx="1"/>
          </p:nvPr>
        </p:nvSpPr>
        <p:spPr>
          <a:xfrm>
            <a:off x="648930" y="4221903"/>
            <a:ext cx="5122606" cy="880719"/>
          </a:xfrm>
        </p:spPr>
        <p:txBody>
          <a:bodyPr>
            <a:normAutofit/>
          </a:bodyPr>
          <a:lstStyle/>
          <a:p>
            <a:pPr marL="0" indent="0">
              <a:buNone/>
            </a:pPr>
            <a:r>
              <a:rPr lang="en-US" dirty="0" err="1">
                <a:latin typeface="Tahoma" panose="020B0604030504040204" pitchFamily="34" charset="0"/>
                <a:ea typeface="Tahoma" panose="020B0604030504040204" pitchFamily="34" charset="0"/>
                <a:cs typeface="Tahoma" panose="020B0604030504040204" pitchFamily="34" charset="0"/>
              </a:rPr>
              <a:t>Loại bỏ những dữ liệu không liên quan đến mục đích trực quan hiện tại.</a:t>
            </a:r>
            <a:endParaRPr lang="en-VN" dirty="0" err="1">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31992077-9858-F542-978A-35F0AB7CDBB1}"/>
              </a:ext>
            </a:extLst>
          </p:cNvPr>
          <p:cNvPicPr>
            <a:picLocks noChangeAspect="1"/>
          </p:cNvPicPr>
          <p:nvPr/>
        </p:nvPicPr>
        <p:blipFill>
          <a:blip r:embed="rId2"/>
          <a:stretch>
            <a:fillRect/>
          </a:stretch>
        </p:blipFill>
        <p:spPr>
          <a:xfrm>
            <a:off x="6300796" y="2712971"/>
            <a:ext cx="4678302" cy="3898585"/>
          </a:xfrm>
          <a:prstGeom prst="rect">
            <a:avLst/>
          </a:prstGeom>
        </p:spPr>
      </p:pic>
    </p:spTree>
    <p:extLst>
      <p:ext uri="{BB962C8B-B14F-4D97-AF65-F5344CB8AC3E}">
        <p14:creationId xmlns:p14="http://schemas.microsoft.com/office/powerpoint/2010/main" val="52985320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AC6DAA2-1698-C941-8946-7CA01E2EEB47}"/>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MINE (KHAI THÁC)</a:t>
            </a: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79ECBC9-373E-3C47-823D-91282C7E430F}"/>
              </a:ext>
            </a:extLst>
          </p:cNvPr>
          <p:cNvSpPr>
            <a:spLocks noGrp="1"/>
          </p:cNvSpPr>
          <p:nvPr>
            <p:ph idx="1"/>
          </p:nvPr>
        </p:nvSpPr>
        <p:spPr>
          <a:xfrm>
            <a:off x="648930" y="2680655"/>
            <a:ext cx="5122606" cy="3658689"/>
          </a:xfrm>
        </p:spPr>
        <p:txBody>
          <a:bodyPr>
            <a:normAutofit/>
          </a:bodyPr>
          <a:lstStyle/>
          <a:p>
            <a:pPr marL="0" indent="0">
              <a:buNone/>
            </a:pPr>
            <a:r>
              <a:rPr lang="vi-VN">
                <a:solidFill>
                  <a:srgbClr val="252525"/>
                </a:solidFill>
                <a:latin typeface="Roboto"/>
              </a:rPr>
              <a:t>Liên quan đến toán học, thống kê và khai thác dữ liệu.</a:t>
            </a:r>
          </a:p>
          <a:p>
            <a:pPr marL="0" indent="0">
              <a:buNone/>
            </a:pPr>
            <a:endParaRPr lang="vi-VN" dirty="0" err="1">
              <a:solidFill>
                <a:srgbClr val="252525"/>
              </a:solidFill>
              <a:latin typeface="Roboto"/>
              <a:ea typeface="Tahoma" panose="020B0604030504040204" pitchFamily="34" charset="0"/>
              <a:cs typeface="Tahoma" panose="020B0604030504040204" pitchFamily="34" charset="0"/>
            </a:endParaRPr>
          </a:p>
          <a:p>
            <a:pPr marL="0" indent="0">
              <a:buNone/>
            </a:pPr>
            <a:r>
              <a:rPr lang="vi-VN" dirty="0" err="1">
                <a:latin typeface="Tahoma" panose="020B0604030504040204" pitchFamily="34" charset="0"/>
                <a:ea typeface="Tahoma" panose="020B0604030504040204" pitchFamily="34" charset="0"/>
                <a:cs typeface="Tahoma" panose="020B0604030504040204" pitchFamily="34" charset="0"/>
              </a:rPr>
              <a:t>Bước này giúp có được sự hiểu biết cơ bản về dữ liệu trước khi thực hiện bước tiếp theo.</a:t>
            </a:r>
          </a:p>
        </p:txBody>
      </p:sp>
      <p:pic>
        <p:nvPicPr>
          <p:cNvPr id="5" name="Picture 4">
            <a:extLst>
              <a:ext uri="{FF2B5EF4-FFF2-40B4-BE49-F238E27FC236}">
                <a16:creationId xmlns:a16="http://schemas.microsoft.com/office/drawing/2014/main" id="{2168C629-98D5-654E-B33E-81FC5856E690}"/>
              </a:ext>
            </a:extLst>
          </p:cNvPr>
          <p:cNvPicPr>
            <a:picLocks noChangeAspect="1"/>
          </p:cNvPicPr>
          <p:nvPr/>
        </p:nvPicPr>
        <p:blipFill>
          <a:blip r:embed="rId2"/>
          <a:stretch>
            <a:fillRect/>
          </a:stretch>
        </p:blipFill>
        <p:spPr>
          <a:xfrm>
            <a:off x="6906208" y="2504776"/>
            <a:ext cx="3536240" cy="4010449"/>
          </a:xfrm>
          <a:prstGeom prst="rect">
            <a:avLst/>
          </a:prstGeom>
        </p:spPr>
      </p:pic>
    </p:spTree>
    <p:extLst>
      <p:ext uri="{BB962C8B-B14F-4D97-AF65-F5344CB8AC3E}">
        <p14:creationId xmlns:p14="http://schemas.microsoft.com/office/powerpoint/2010/main" val="355458484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AC6DAA2-1698-C941-8946-7CA01E2EEB47}"/>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REPRESENT (BIỂU DIỄN)</a:t>
            </a: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79ECBC9-373E-3C47-823D-91282C7E430F}"/>
              </a:ext>
            </a:extLst>
          </p:cNvPr>
          <p:cNvSpPr>
            <a:spLocks noGrp="1"/>
          </p:cNvSpPr>
          <p:nvPr>
            <p:ph idx="1"/>
          </p:nvPr>
        </p:nvSpPr>
        <p:spPr>
          <a:xfrm>
            <a:off x="648931" y="2548281"/>
            <a:ext cx="5122606" cy="3658689"/>
          </a:xfrm>
        </p:spPr>
        <p:txBody>
          <a:bodyPr>
            <a:normAutofit/>
          </a:bodyPr>
          <a:lstStyle/>
          <a:p>
            <a:pPr marL="0" indent="0">
              <a:buNone/>
            </a:pPr>
            <a:r>
              <a:rPr lang="vi-VN">
                <a:solidFill>
                  <a:srgbClr val="252525"/>
                </a:solidFill>
                <a:latin typeface="Roboto"/>
              </a:rPr>
              <a:t>Xác định dạng biểu diễn cơ bản mà một bộ dữ liệu sẽ thực hiện.</a:t>
            </a:r>
          </a:p>
          <a:p>
            <a:pPr marL="0" indent="0">
              <a:buNone/>
            </a:pPr>
            <a:endParaRPr lang="vi-VN" dirty="0" err="1">
              <a:solidFill>
                <a:srgbClr val="252525"/>
              </a:solidFill>
              <a:latin typeface="Roboto"/>
              <a:ea typeface="Tahoma" panose="020B0604030504040204" pitchFamily="34" charset="0"/>
              <a:cs typeface="Tahoma" panose="020B0604030504040204" pitchFamily="34" charset="0"/>
            </a:endParaRPr>
          </a:p>
          <a:p>
            <a:pPr marL="0" indent="0">
              <a:buNone/>
            </a:pPr>
            <a:r>
              <a:rPr lang="vi-VN" dirty="0" err="1">
                <a:solidFill>
                  <a:srgbClr val="252525"/>
                </a:solidFill>
                <a:latin typeface="Roboto"/>
                <a:ea typeface="Tahoma" panose="020B0604030504040204" pitchFamily="34" charset="0"/>
                <a:cs typeface="Tahoma" panose="020B0604030504040204" pitchFamily="34" charset="0"/>
              </a:rPr>
              <a:t>Đây là bước quan trọng nhất trong 7 bước và thể hiện kết quả của các bước ở trên.</a:t>
            </a:r>
          </a:p>
          <a:p>
            <a:pPr marL="0" indent="0">
              <a:buNone/>
            </a:pPr>
            <a:endParaRPr lang="vi-VN" dirty="0" err="1">
              <a:solidFill>
                <a:srgbClr val="252525"/>
              </a:solidFill>
              <a:latin typeface="Roboto"/>
              <a:ea typeface="Tahoma" panose="020B0604030504040204" pitchFamily="34" charset="0"/>
              <a:cs typeface="Tahoma" panose="020B0604030504040204" pitchFamily="34" charset="0"/>
            </a:endParaRPr>
          </a:p>
          <a:p>
            <a:pPr marL="0" indent="0">
              <a:buNone/>
            </a:pPr>
            <a:r>
              <a:rPr lang="vi-VN" dirty="0" err="1">
                <a:solidFill>
                  <a:srgbClr val="252525"/>
                </a:solidFill>
                <a:latin typeface="Roboto"/>
                <a:ea typeface="Tahoma" panose="020B0604030504040204" pitchFamily="34" charset="0"/>
                <a:cs typeface="Tahoma" panose="020B0604030504040204" pitchFamily="34" charset="0"/>
              </a:rPr>
              <a:t>Có thể ảnh hưởng đến bước đầu tiên (dữ liệu thu được) và bước thứ ba (những phần cụ thể bạn trích xuất).</a:t>
            </a:r>
          </a:p>
          <a:p>
            <a:pPr marL="0" indent="0">
              <a:buNone/>
            </a:pPr>
            <a:endParaRPr lang="en-VN" dirty="0" err="1">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33C0454E-5947-C24A-992A-2DB644431F5F}"/>
              </a:ext>
            </a:extLst>
          </p:cNvPr>
          <p:cNvPicPr>
            <a:picLocks noChangeAspect="1"/>
          </p:cNvPicPr>
          <p:nvPr/>
        </p:nvPicPr>
        <p:blipFill>
          <a:blip r:embed="rId2"/>
          <a:stretch>
            <a:fillRect/>
          </a:stretch>
        </p:blipFill>
        <p:spPr>
          <a:xfrm>
            <a:off x="5771537" y="2705856"/>
            <a:ext cx="6318981" cy="3343538"/>
          </a:xfrm>
          <a:prstGeom prst="rect">
            <a:avLst/>
          </a:prstGeom>
        </p:spPr>
      </p:pic>
    </p:spTree>
    <p:extLst>
      <p:ext uri="{BB962C8B-B14F-4D97-AF65-F5344CB8AC3E}">
        <p14:creationId xmlns:p14="http://schemas.microsoft.com/office/powerpoint/2010/main" val="187633056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AC6DAA2-1698-C941-8946-7CA01E2EEB47}"/>
              </a:ext>
            </a:extLst>
          </p:cNvPr>
          <p:cNvSpPr>
            <a:spLocks noGrp="1"/>
          </p:cNvSpPr>
          <p:nvPr>
            <p:ph type="title"/>
          </p:nvPr>
        </p:nvSpPr>
        <p:spPr>
          <a:xfrm>
            <a:off x="648930" y="629267"/>
            <a:ext cx="9252154" cy="1016654"/>
          </a:xfrm>
        </p:spPr>
        <p:txBody>
          <a:bodyPr>
            <a:normAutofit/>
          </a:bodyPr>
          <a:lstStyle/>
          <a:p>
            <a:r>
              <a:rPr lang="en-US">
                <a:solidFill>
                  <a:srgbClr val="EBEBEB"/>
                </a:solidFill>
                <a:latin typeface="Tahoma" panose="020B0604030504040204" pitchFamily="34" charset="0"/>
                <a:ea typeface="Tahoma" panose="020B0604030504040204" pitchFamily="34" charset="0"/>
                <a:cs typeface="Tahoma" panose="020B0604030504040204" pitchFamily="34" charset="0"/>
              </a:rPr>
              <a:t>REFINE (TINH CHỈNH)</a:t>
            </a: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79ECBC9-373E-3C47-823D-91282C7E430F}"/>
              </a:ext>
            </a:extLst>
          </p:cNvPr>
          <p:cNvSpPr>
            <a:spLocks noGrp="1"/>
          </p:cNvSpPr>
          <p:nvPr>
            <p:ph idx="1"/>
          </p:nvPr>
        </p:nvSpPr>
        <p:spPr>
          <a:xfrm>
            <a:off x="648931" y="2548281"/>
            <a:ext cx="5122606" cy="3658689"/>
          </a:xfrm>
        </p:spPr>
        <p:txBody>
          <a:bodyPr>
            <a:normAutofit/>
          </a:bodyPr>
          <a:lstStyle/>
          <a:p>
            <a:pPr marL="0" indent="0">
              <a:buNone/>
            </a:pPr>
            <a:r>
              <a:rPr lang="en-VN" dirty="0" err="1">
                <a:latin typeface="Tahoma" panose="020B0604030504040204" pitchFamily="34" charset="0"/>
                <a:ea typeface="Tahoma" panose="020B0604030504040204" pitchFamily="34" charset="0"/>
                <a:cs typeface="Tahoma" panose="020B0604030504040204" pitchFamily="34" charset="0"/>
              </a:rPr>
              <a:t>Sử dụng các phương pháp thiết kế đồ họa để làm rõ cách biểu diễn dữ liệu ở bước trên.</a:t>
            </a:r>
          </a:p>
          <a:p>
            <a:pPr marL="0" indent="0">
              <a:buNone/>
            </a:pPr>
            <a:endParaRPr lang="en-VN" dirty="0" err="1">
              <a:latin typeface="Tahoma" panose="020B0604030504040204" pitchFamily="34" charset="0"/>
              <a:ea typeface="Tahoma" panose="020B0604030504040204" pitchFamily="34" charset="0"/>
              <a:cs typeface="Tahoma" panose="020B0604030504040204" pitchFamily="34" charset="0"/>
            </a:endParaRPr>
          </a:p>
          <a:p>
            <a:pPr marL="0" indent="0">
              <a:buNone/>
            </a:pPr>
            <a:r>
              <a:rPr lang="en-VN" dirty="0" err="1">
                <a:latin typeface="Tahoma" panose="020B0604030504040204" pitchFamily="34" charset="0"/>
                <a:ea typeface="Tahoma" panose="020B0604030504040204" pitchFamily="34" charset="0"/>
                <a:cs typeface="Tahoma" panose="020B0604030504040204" pitchFamily="34" charset="0"/>
              </a:rPr>
              <a:t>Thêm nhiều sự chú ý hơn vào những dữ liệu cụ thể (thiết lập hệ thống phân cấp) hoặc thay đổi thuộc tính (như là màu sắc).</a:t>
            </a:r>
          </a:p>
        </p:txBody>
      </p:sp>
      <p:pic>
        <p:nvPicPr>
          <p:cNvPr id="5" name="Picture 4">
            <a:extLst>
              <a:ext uri="{FF2B5EF4-FFF2-40B4-BE49-F238E27FC236}">
                <a16:creationId xmlns:a16="http://schemas.microsoft.com/office/drawing/2014/main" id="{DDB93096-01DF-3F43-9B2B-E941AB3506CC}"/>
              </a:ext>
            </a:extLst>
          </p:cNvPr>
          <p:cNvPicPr>
            <a:picLocks noChangeAspect="1"/>
          </p:cNvPicPr>
          <p:nvPr/>
        </p:nvPicPr>
        <p:blipFill>
          <a:blip r:embed="rId2"/>
          <a:stretch>
            <a:fillRect/>
          </a:stretch>
        </p:blipFill>
        <p:spPr>
          <a:xfrm>
            <a:off x="5987660" y="2970129"/>
            <a:ext cx="5988216" cy="2994108"/>
          </a:xfrm>
          <a:prstGeom prst="rect">
            <a:avLst/>
          </a:prstGeom>
        </p:spPr>
      </p:pic>
    </p:spTree>
    <p:extLst>
      <p:ext uri="{BB962C8B-B14F-4D97-AF65-F5344CB8AC3E}">
        <p14:creationId xmlns:p14="http://schemas.microsoft.com/office/powerpoint/2010/main" val="271425191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2267</TotalTime>
  <Words>3489</Words>
  <Application>Microsoft Macintosh PowerPoint</Application>
  <PresentationFormat>Widescreen</PresentationFormat>
  <Paragraphs>335</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Century Gothic</vt:lpstr>
      <vt:lpstr>Helvetica Neue</vt:lpstr>
      <vt:lpstr>Roboto</vt:lpstr>
      <vt:lpstr>Tahoma</vt:lpstr>
      <vt:lpstr>Wingdings 3</vt:lpstr>
      <vt:lpstr>Ion</vt:lpstr>
      <vt:lpstr>BÁO CÁO LÝ THUYẾT TRỰC QUAN HÓA  DỮ LIỆU</vt:lpstr>
      <vt:lpstr>1. Quy trình trực quan hóa dữ liệu  2. Các cách trực quan hóa dữ liệu  3. Các thự viện hỗ trợ trực quan hóa dữ liệu</vt:lpstr>
      <vt:lpstr>1. QUY TRÌNH TRỰC QUAN HÓA  DỮ LIỆU</vt:lpstr>
      <vt:lpstr>ACQUIRE (THU THẬP DỮ LIỆU)</vt:lpstr>
      <vt:lpstr>PARSE (PHÂN TÍCH)</vt:lpstr>
      <vt:lpstr>FILTER (LỌC)</vt:lpstr>
      <vt:lpstr>MINE (KHAI THÁC)</vt:lpstr>
      <vt:lpstr>REPRESENT (BIỂU DIỄN)</vt:lpstr>
      <vt:lpstr>REFINE (TINH CHỈNH)</vt:lpstr>
      <vt:lpstr>INTERACT (TƯƠNG TÁC)</vt:lpstr>
      <vt:lpstr>MỐI QUAN HỆ GIỮA CÁC BƯỚC</vt:lpstr>
      <vt:lpstr>2. CÁCH TRỰC QUAN HÓA DỮ LIỆU</vt:lpstr>
      <vt:lpstr>BIỂU ĐỒ PHÂN TÁN</vt:lpstr>
      <vt:lpstr>BIỂU ĐỒ TRÒN</vt:lpstr>
      <vt:lpstr>BIỂU ĐỒ CỘT</vt:lpstr>
      <vt:lpstr>BIỂU ĐỒ CỘT CHỒNG</vt:lpstr>
      <vt:lpstr>BIỂU ĐỒ MIỀN</vt:lpstr>
      <vt:lpstr>BIỂU ĐỒ ĐƯỜNG</vt:lpstr>
      <vt:lpstr>BẢN ĐỒ NHIỆT</vt:lpstr>
      <vt:lpstr>TRỤC SONG SONG</vt:lpstr>
      <vt:lpstr>TRỤC HƯỚNG TÂM</vt:lpstr>
      <vt:lpstr>BẢN ĐỒ CHOROPLETH</vt:lpstr>
      <vt:lpstr>BẢN ĐỒ BAYESIAN SURPRISE</vt:lpstr>
      <vt:lpstr>BẢN ĐỒ ĐỊA HÌNH</vt:lpstr>
      <vt:lpstr>ĐỊNH HƯỚNG THEO LỰC LƯỢNG  (FORCE-DIRECTED PLACEMENT) </vt:lpstr>
      <vt:lpstr>sfdp (scalable force-directed placement)</vt:lpstr>
      <vt:lpstr>MA TRẬN KỀ (ADJACENCY MATRIX VIEW)</vt:lpstr>
      <vt:lpstr>BIỂU ĐỒ CÂY (TREE)</vt:lpstr>
      <vt:lpstr>BẢN ĐỒ CÂY (TREEMAPS)</vt:lpstr>
      <vt:lpstr>3. CÁC THƯ VIỆN HỖ TRỢ TRỰC QUAN HÓA DỮ LIỆU</vt:lpstr>
      <vt:lpstr>THƯ VIỆN ĐỒ HỌA: WebGL VÀ OpenGL</vt:lpstr>
      <vt:lpstr>D3 / D3.js</vt:lpstr>
      <vt:lpstr>D3 / D3.js</vt:lpstr>
      <vt:lpstr>PROCESSING / p5.js</vt:lpstr>
      <vt:lpstr>PREFUSE</vt:lpstr>
      <vt:lpstr>PROTOVIS</vt:lpstr>
      <vt:lpstr>4. KIẾN THỨC HAY TRONG QUÁ TRÌNH NGHIÊN CỨU TÀI LIỆU</vt:lpstr>
      <vt:lpstr>NO UNJUSTIFIED 3D</vt:lpstr>
      <vt:lpstr>NO UNJUSTIFIED 3D</vt:lpstr>
      <vt:lpstr>NO UNJUSTIFIED 2D</vt:lpstr>
      <vt:lpstr>THỊ GIÁC HƠN LÀ TRÍ NHỚ</vt:lpstr>
      <vt:lpstr>ĐỘ PHÂN GIẢI HƠN LÀ ĐỘ SÂU</vt:lpstr>
      <vt:lpstr>TỔNG QUAN ĐẦU TIÊN, THU PHÓNG VÀ LỌC CHI TIẾT THEO YÊU CẦU</vt:lpstr>
      <vt:lpstr>GET IT RIGHT IN BLACK AND WHITE</vt:lpstr>
      <vt:lpstr>CHỨC NĂNG RỒI ĐẾN HÌNH THỨC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LÝ THUYẾT TRỰC QUAN HÓA  DỮ LIỆU</dc:title>
  <dc:creator>Nguyen Duy Poon</dc:creator>
  <cp:lastModifiedBy>Nguyen Duy Poon</cp:lastModifiedBy>
  <cp:revision>32</cp:revision>
  <dcterms:created xsi:type="dcterms:W3CDTF">2020-03-24T10:15:25Z</dcterms:created>
  <dcterms:modified xsi:type="dcterms:W3CDTF">2020-03-27T01:33:03Z</dcterms:modified>
</cp:coreProperties>
</file>